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 id="2147483660" r:id="rId2"/>
    <p:sldMasterId id="2147483670" r:id="rId3"/>
  </p:sldMasterIdLst>
  <p:notesMasterIdLst>
    <p:notesMasterId r:id="rId65"/>
  </p:notesMasterIdLst>
  <p:sldIdLst>
    <p:sldId id="256" r:id="rId4"/>
    <p:sldId id="270" r:id="rId5"/>
    <p:sldId id="336" r:id="rId6"/>
    <p:sldId id="379" r:id="rId7"/>
    <p:sldId id="337" r:id="rId8"/>
    <p:sldId id="338" r:id="rId9"/>
    <p:sldId id="339" r:id="rId10"/>
    <p:sldId id="340" r:id="rId11"/>
    <p:sldId id="342" r:id="rId12"/>
    <p:sldId id="377" r:id="rId13"/>
    <p:sldId id="341" r:id="rId14"/>
    <p:sldId id="343" r:id="rId15"/>
    <p:sldId id="344" r:id="rId16"/>
    <p:sldId id="378" r:id="rId17"/>
    <p:sldId id="345" r:id="rId18"/>
    <p:sldId id="346" r:id="rId19"/>
    <p:sldId id="347" r:id="rId20"/>
    <p:sldId id="348" r:id="rId21"/>
    <p:sldId id="349" r:id="rId22"/>
    <p:sldId id="350" r:id="rId23"/>
    <p:sldId id="351" r:id="rId24"/>
    <p:sldId id="352" r:id="rId25"/>
    <p:sldId id="353" r:id="rId26"/>
    <p:sldId id="354" r:id="rId27"/>
    <p:sldId id="355" r:id="rId28"/>
    <p:sldId id="356" r:id="rId29"/>
    <p:sldId id="891" r:id="rId30"/>
    <p:sldId id="357" r:id="rId31"/>
    <p:sldId id="358" r:id="rId32"/>
    <p:sldId id="359" r:id="rId33"/>
    <p:sldId id="407" r:id="rId34"/>
    <p:sldId id="879" r:id="rId35"/>
    <p:sldId id="886" r:id="rId36"/>
    <p:sldId id="360" r:id="rId37"/>
    <p:sldId id="361" r:id="rId38"/>
    <p:sldId id="362" r:id="rId39"/>
    <p:sldId id="363" r:id="rId40"/>
    <p:sldId id="896" r:id="rId41"/>
    <p:sldId id="898" r:id="rId42"/>
    <p:sldId id="899" r:id="rId43"/>
    <p:sldId id="901" r:id="rId44"/>
    <p:sldId id="902" r:id="rId45"/>
    <p:sldId id="365" r:id="rId46"/>
    <p:sldId id="897" r:id="rId47"/>
    <p:sldId id="894" r:id="rId48"/>
    <p:sldId id="895" r:id="rId49"/>
    <p:sldId id="893" r:id="rId50"/>
    <p:sldId id="366" r:id="rId51"/>
    <p:sldId id="367" r:id="rId52"/>
    <p:sldId id="368" r:id="rId53"/>
    <p:sldId id="369" r:id="rId54"/>
    <p:sldId id="370" r:id="rId55"/>
    <p:sldId id="371" r:id="rId56"/>
    <p:sldId id="372" r:id="rId57"/>
    <p:sldId id="373" r:id="rId58"/>
    <p:sldId id="374" r:id="rId59"/>
    <p:sldId id="375" r:id="rId60"/>
    <p:sldId id="376" r:id="rId61"/>
    <p:sldId id="892" r:id="rId62"/>
    <p:sldId id="364" r:id="rId63"/>
    <p:sldId id="33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6D868"/>
    <a:srgbClr val="5AAAE4"/>
    <a:srgbClr val="CCECFF"/>
    <a:srgbClr val="91C6ED"/>
    <a:srgbClr val="C8E3F6"/>
    <a:srgbClr val="1B6AA3"/>
    <a:srgbClr val="525068"/>
    <a:srgbClr val="FCFCFC"/>
    <a:srgbClr val="555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p:cViewPr varScale="1">
        <p:scale>
          <a:sx n="81" d="100"/>
          <a:sy n="81" d="100"/>
        </p:scale>
        <p:origin x="1493" y="67"/>
      </p:cViewPr>
      <p:guideLst>
        <p:guide orient="horz" pos="1620"/>
        <p:guide pos="288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2239-6C6F-472F-B175-F0FADCEE2BD3}" type="datetimeFigureOut">
              <a:rPr lang="en-US" smtClean="0"/>
              <a:t>11/14/2021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FF5570-FE69-4FDF-99DA-8CDE436443CD}" type="slidenum">
              <a:rPr lang="en-US" smtClean="0"/>
              <a:t>‹#›</a:t>
            </a:fld>
            <a:endParaRPr lang="en-US"/>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9521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2DA89F-CCC2-4EBB-A67C-02E7B5FCD2E0}"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64959879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BC14D1-2AD2-4FE2-92D4-8A87E061ACDF}"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62516476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2F59BD-E1B8-4508-9ED4-76AFF2D358F4}"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31261615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A39F9C0-FC4F-406B-87DB-53A9875AD3F8}"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589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ED6DDC-17E5-4DBC-9A17-87EB257EA57B}" type="datetime1">
              <a:rPr lang="en-US" altLang="zh-CN"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1853835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FD2ED1-79DB-4929-B9B2-D3D6ECED6233}" type="datetime1">
              <a:rPr lang="en-US" altLang="zh-CN"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a:solidFill>
                  <a:schemeClr val="bg1">
                    <a:lumMod val="65000"/>
                  </a:schemeClr>
                </a:solidFill>
              </a:rPr>
              <a:t>Test</a:t>
            </a:r>
          </a:p>
        </p:txBody>
      </p:sp>
    </p:spTree>
    <p:extLst>
      <p:ext uri="{BB962C8B-B14F-4D97-AF65-F5344CB8AC3E}">
        <p14:creationId xmlns:p14="http://schemas.microsoft.com/office/powerpoint/2010/main" val="296480092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7EA7C7-9E30-41CB-AD96-49FB3BECA370}"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9051797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799B63-3812-4954-BC56-70E2BEF9F3DF}"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326558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060B7-B6BF-4142-BB0F-50AF3ED16342}"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3129739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062A92-0608-48D5-9FEE-0733E1217EED}"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182901893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835F3C-714F-45D8-A7F7-FECCDB01913B}"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05939107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169CB-585E-42AF-9DFC-EC1ED8A72980}"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0621871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C9CE53-5F98-4BB3-8034-0D3899BF33AA}"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81248322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6C82DB88-3B9C-4579-BF24-48F91C2C1F85}"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7427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E0C56E-503E-4587-B1DB-597BD1734EA8}" type="datetime1">
              <a:rPr lang="en-US" altLang="zh-CN"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42924241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6FA86C-FA5E-4CB6-921B-D0B148C068C7}" type="datetime1">
              <a:rPr lang="en-US" altLang="zh-CN"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a:solidFill>
                  <a:schemeClr val="bg1">
                    <a:lumMod val="65000"/>
                  </a:schemeClr>
                </a:solidFill>
              </a:rPr>
              <a:t>Test</a:t>
            </a:r>
          </a:p>
        </p:txBody>
      </p:sp>
    </p:spTree>
    <p:extLst>
      <p:ext uri="{BB962C8B-B14F-4D97-AF65-F5344CB8AC3E}">
        <p14:creationId xmlns:p14="http://schemas.microsoft.com/office/powerpoint/2010/main" val="17640024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1CD61-D515-46EB-9F91-5F77EA092F4A}"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7872027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DC88B3-E2E4-47C7-BD54-D564390E4E3E}"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21651951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B69BD-D5D7-490E-A03E-6E6490E84A4E}"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94410302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70C6B5-4FAE-4C56-8EE6-8947636FE44A}"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68071929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559C08F-0CBD-4EC4-A2DD-A8D0AB230AED}"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6196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68AD9C-4C2B-41D1-A31F-F676FE195DAD}" type="datetime1">
              <a:rPr lang="en-US" altLang="zh-CN" smtClean="0"/>
              <a:t>11/14/2021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8902181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C4C8F9-C552-4E7D-8011-375A1A8D0047}" type="datetime1">
              <a:rPr lang="en-US" altLang="zh-CN" smtClean="0"/>
              <a:t>11/14/2021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dirty="0"/>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dirty="0"/>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dirty="0">
                <a:solidFill>
                  <a:schemeClr val="bg1">
                    <a:lumMod val="65000"/>
                  </a:schemeClr>
                </a:solidFill>
              </a:rPr>
              <a:t>Test</a:t>
            </a:r>
          </a:p>
        </p:txBody>
      </p:sp>
    </p:spTree>
    <p:extLst>
      <p:ext uri="{BB962C8B-B14F-4D97-AF65-F5344CB8AC3E}">
        <p14:creationId xmlns:p14="http://schemas.microsoft.com/office/powerpoint/2010/main" val="32153841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26E871-6FCD-4E81-9A0E-C8C2172DDBB3}"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115819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77E2AB-D176-477F-AB94-68941D826737}"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518715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CDEFEE-B29F-4E1C-8DD6-645B7BC6093E}"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7240415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952A3E-F403-445A-A9A3-7FED8A43D620}"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5591928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F49A1-E5F5-4D16-9F5A-148D5E332D4A}" type="datetime1">
              <a:rPr lang="en-US" altLang="zh-CN" smtClean="0"/>
              <a:t>11/14/2021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t>‹#›</a:t>
            </a:fld>
            <a:endParaRPr lang="en-US" dirty="0"/>
          </a:p>
        </p:txBody>
      </p:sp>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1AF34-7682-46F5-9C01-F7FA8FFD48A4}" type="datetime1">
              <a:rPr lang="en-US" altLang="zh-CN" smtClean="0"/>
              <a:t>11/14/2021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t>‹#›</a:t>
            </a:fld>
            <a:endParaRPr lang="en-US"/>
          </a:p>
        </p:txBody>
      </p:sp>
    </p:spTree>
    <p:extLst>
      <p:ext uri="{BB962C8B-B14F-4D97-AF65-F5344CB8AC3E}">
        <p14:creationId xmlns:p14="http://schemas.microsoft.com/office/powerpoint/2010/main" val="28761054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4E5BD-4D1D-45A9-9696-2C1F8D2C9EFC}" type="datetime1">
              <a:rPr lang="en-US" altLang="zh-CN" smtClean="0"/>
              <a:t>11/14/2021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pPr/>
              <a:t>‹#›</a:t>
            </a:fld>
            <a:endParaRPr lang="en-US"/>
          </a:p>
        </p:txBody>
      </p:sp>
    </p:spTree>
    <p:extLst>
      <p:ext uri="{BB962C8B-B14F-4D97-AF65-F5344CB8AC3E}">
        <p14:creationId xmlns:p14="http://schemas.microsoft.com/office/powerpoint/2010/main" val="7569174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gi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www.techcn.com.cn/uploads/200905/1243157529Eb42WeE4.jpg" TargetMode="Externa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supermicro.org.cn/zh_cn/products/bigtwin" TargetMode="External"/><Relationship Id="rId7"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wmf"/><Relationship Id="rId5" Type="http://schemas.openxmlformats.org/officeDocument/2006/relationships/image" Target="../media/image42.pn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5" Type="http://schemas.openxmlformats.org/officeDocument/2006/relationships/image" Target="../media/image59.jpe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3.gif"/></Relationships>
</file>

<file path=ppt/slides/_rels/slide32.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11.xml"/><Relationship Id="rId6" Type="http://schemas.openxmlformats.org/officeDocument/2006/relationships/image" Target="../media/image68.gif"/><Relationship Id="rId5" Type="http://schemas.openxmlformats.org/officeDocument/2006/relationships/image" Target="../media/image67.gif"/><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3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sv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 Id="rId9" Type="http://schemas.openxmlformats.org/officeDocument/2006/relationships/image" Target="../media/image80.gif"/></Relationships>
</file>

<file path=ppt/slides/_rels/slide3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supermicro.org.cn/zh_cn/products/bigtwi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5718" y="4870612"/>
            <a:ext cx="1464538" cy="584775"/>
          </a:xfrm>
        </p:spPr>
        <p:txBody>
          <a:bodyPr wrap="square">
            <a:spAutoFit/>
          </a:bodyPr>
          <a:lstStyle/>
          <a:p>
            <a:r>
              <a:rPr lang="zh-CN" altLang="en-US" dirty="0">
                <a:solidFill>
                  <a:schemeClr val="bg1">
                    <a:lumMod val="50000"/>
                  </a:schemeClr>
                </a:solidFill>
                <a:latin typeface="华文中宋" panose="02010600040101010101" pitchFamily="2" charset="-122"/>
                <a:ea typeface="华文中宋" panose="02010600040101010101" pitchFamily="2" charset="-122"/>
              </a:rPr>
              <a:t>代红兵</a:t>
            </a:r>
            <a:endParaRPr lang="en-US" dirty="0">
              <a:solidFill>
                <a:schemeClr val="bg1">
                  <a:lumMod val="50000"/>
                </a:schemeClr>
              </a:solidFill>
              <a:latin typeface="华文中宋" panose="02010600040101010101" pitchFamily="2" charset="-122"/>
              <a:ea typeface="华文中宋" panose="02010600040101010101" pitchFamily="2" charset="-122"/>
            </a:endParaRPr>
          </a:p>
        </p:txBody>
      </p:sp>
      <p:sp>
        <p:nvSpPr>
          <p:cNvPr id="3" name="Subtitle 2"/>
          <p:cNvSpPr>
            <a:spLocks noGrp="1"/>
          </p:cNvSpPr>
          <p:nvPr>
            <p:ph type="subTitle" idx="1"/>
          </p:nvPr>
        </p:nvSpPr>
        <p:spPr>
          <a:xfrm>
            <a:off x="845718" y="5403015"/>
            <a:ext cx="4590378" cy="307777"/>
          </a:xfrm>
        </p:spPr>
        <p:txBody>
          <a:bodyPr>
            <a:spAutoFit/>
          </a:bodyPr>
          <a:lstStyle/>
          <a:p>
            <a:pPr algn="l"/>
            <a:r>
              <a:rPr lang="en-US" dirty="0">
                <a:solidFill>
                  <a:srgbClr val="002060"/>
                </a:solidFill>
                <a:latin typeface="+mj-lt"/>
              </a:rPr>
              <a:t>hbdai_it@126.com</a:t>
            </a:r>
          </a:p>
        </p:txBody>
      </p:sp>
      <p:grpSp>
        <p:nvGrpSpPr>
          <p:cNvPr id="12" name="Group 11"/>
          <p:cNvGrpSpPr/>
          <p:nvPr/>
        </p:nvGrpSpPr>
        <p:grpSpPr>
          <a:xfrm>
            <a:off x="945752" y="5959174"/>
            <a:ext cx="4490344" cy="55420"/>
            <a:chOff x="2055030" y="1463669"/>
            <a:chExt cx="2304256" cy="544908"/>
          </a:xfrm>
        </p:grpSpPr>
        <p:sp>
          <p:nvSpPr>
            <p:cNvPr id="5" name="Rectangle 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9" name="文本框 38"/>
          <p:cNvSpPr txBox="1"/>
          <p:nvPr/>
        </p:nvSpPr>
        <p:spPr>
          <a:xfrm>
            <a:off x="788617" y="3002305"/>
            <a:ext cx="7582551" cy="830997"/>
          </a:xfrm>
          <a:prstGeom prst="rect">
            <a:avLst/>
          </a:prstGeom>
          <a:noFill/>
        </p:spPr>
        <p:txBody>
          <a:bodyPr wrap="square" rtlCol="0">
            <a:spAutoFit/>
          </a:bodyPr>
          <a:lstStyle/>
          <a:p>
            <a:r>
              <a:rPr lang="zh-CN" altLang="en-US" sz="4800" dirty="0">
                <a:solidFill>
                  <a:srgbClr val="1B6AA3"/>
                </a:solidFill>
                <a:latin typeface="华文中宋" panose="02010600040101010101" pitchFamily="2" charset="-122"/>
                <a:ea typeface="华文中宋" panose="02010600040101010101" pitchFamily="2" charset="-122"/>
              </a:rPr>
              <a:t>计算机操作系统教程</a:t>
            </a:r>
          </a:p>
        </p:txBody>
      </p:sp>
      <p:sp>
        <p:nvSpPr>
          <p:cNvPr id="40" name="文本框 39"/>
          <p:cNvSpPr txBox="1"/>
          <p:nvPr/>
        </p:nvSpPr>
        <p:spPr>
          <a:xfrm>
            <a:off x="879833" y="4047648"/>
            <a:ext cx="3421626" cy="400110"/>
          </a:xfrm>
          <a:prstGeom prst="rect">
            <a:avLst/>
          </a:prstGeom>
          <a:noFill/>
        </p:spPr>
        <p:txBody>
          <a:bodyPr wrap="square" rtlCol="0">
            <a:spAutoFit/>
          </a:bodyPr>
          <a:lstStyle/>
          <a:p>
            <a:r>
              <a:rPr lang="zh-CN" altLang="en-US" sz="2000" dirty="0">
                <a:solidFill>
                  <a:srgbClr val="5AAAE4"/>
                </a:solidFill>
                <a:latin typeface="华文中宋" panose="02010600040101010101" pitchFamily="2" charset="-122"/>
                <a:ea typeface="华文中宋" panose="02010600040101010101" pitchFamily="2" charset="-122"/>
              </a:rPr>
              <a:t>云南大学信息学院</a:t>
            </a:r>
          </a:p>
        </p:txBody>
      </p:sp>
      <p:grpSp>
        <p:nvGrpSpPr>
          <p:cNvPr id="104" name="组合 103"/>
          <p:cNvGrpSpPr/>
          <p:nvPr/>
        </p:nvGrpSpPr>
        <p:grpSpPr>
          <a:xfrm>
            <a:off x="887102" y="539841"/>
            <a:ext cx="2853457" cy="2449821"/>
            <a:chOff x="-2528094" y="5414101"/>
            <a:chExt cx="5068888" cy="3263902"/>
          </a:xfrm>
        </p:grpSpPr>
        <p:sp>
          <p:nvSpPr>
            <p:cNvPr id="67"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5" name="组合 104"/>
          <p:cNvGrpSpPr/>
          <p:nvPr/>
        </p:nvGrpSpPr>
        <p:grpSpPr>
          <a:xfrm flipH="1">
            <a:off x="6732240" y="1"/>
            <a:ext cx="7854083" cy="6743084"/>
            <a:chOff x="-2528094" y="5414101"/>
            <a:chExt cx="5068888" cy="3263902"/>
          </a:xfrm>
        </p:grpSpPr>
        <p:sp>
          <p:nvSpPr>
            <p:cNvPr id="106"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080568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2">
            <a:extLst>
              <a:ext uri="{FF2B5EF4-FFF2-40B4-BE49-F238E27FC236}">
                <a16:creationId xmlns:a16="http://schemas.microsoft.com/office/drawing/2014/main" id="{BBFBCC98-B62E-49D3-8D06-D5C43BE826BA}"/>
              </a:ext>
            </a:extLst>
          </p:cNvPr>
          <p:cNvSpPr>
            <a:spLocks noGrp="1" noRot="1" noChangeArrowheads="1"/>
          </p:cNvSpPr>
          <p:nvPr>
            <p:ph type="title"/>
          </p:nvPr>
        </p:nvSpPr>
        <p:spPr>
          <a:xfrm>
            <a:off x="539750" y="0"/>
            <a:ext cx="7772400" cy="685800"/>
          </a:xfrm>
        </p:spPr>
        <p:txBody>
          <a:bodyPr>
            <a:normAutofit fontScale="90000"/>
          </a:bodyPr>
          <a:lstStyle/>
          <a:p>
            <a:pPr eaLnBrk="1" hangingPunct="1"/>
            <a:r>
              <a:rPr lang="zh-CN" altLang="en-US" sz="4000" b="1" dirty="0">
                <a:solidFill>
                  <a:srgbClr val="FF0000"/>
                </a:solidFill>
                <a:latin typeface="华文新魏" panose="02010800040101010101" pitchFamily="2" charset="-122"/>
                <a:ea typeface="华文新魏" panose="02010800040101010101" pitchFamily="2" charset="-122"/>
              </a:rPr>
              <a:t>多级计算机</a:t>
            </a:r>
            <a:r>
              <a:rPr lang="en-US" altLang="zh-CN" sz="4000" b="1" dirty="0">
                <a:solidFill>
                  <a:srgbClr val="FF0000"/>
                </a:solidFill>
                <a:latin typeface="华文新魏" panose="02010800040101010101" pitchFamily="2" charset="-122"/>
                <a:ea typeface="华文新魏" panose="02010800040101010101" pitchFamily="2" charset="-122"/>
              </a:rPr>
              <a:t>*</a:t>
            </a:r>
            <a:endParaRPr lang="zh-CN" altLang="en-US" sz="4000" b="1" dirty="0">
              <a:solidFill>
                <a:srgbClr val="FF0000"/>
              </a:solidFill>
              <a:latin typeface="华文新魏" panose="02010800040101010101" pitchFamily="2" charset="-122"/>
              <a:ea typeface="华文新魏" panose="02010800040101010101" pitchFamily="2" charset="-122"/>
            </a:endParaRPr>
          </a:p>
        </p:txBody>
      </p:sp>
      <p:sp>
        <p:nvSpPr>
          <p:cNvPr id="53" name="Text Box 3">
            <a:extLst>
              <a:ext uri="{FF2B5EF4-FFF2-40B4-BE49-F238E27FC236}">
                <a16:creationId xmlns:a16="http://schemas.microsoft.com/office/drawing/2014/main" id="{28DCEFA9-1020-41E2-9E97-E9735E29C904}"/>
              </a:ext>
            </a:extLst>
          </p:cNvPr>
          <p:cNvSpPr txBox="1">
            <a:spLocks noChangeArrowheads="1"/>
          </p:cNvSpPr>
          <p:nvPr/>
        </p:nvSpPr>
        <p:spPr bwMode="auto">
          <a:xfrm>
            <a:off x="250825" y="602138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0</a:t>
            </a:r>
          </a:p>
        </p:txBody>
      </p:sp>
      <p:sp>
        <p:nvSpPr>
          <p:cNvPr id="54" name="Text Box 4">
            <a:extLst>
              <a:ext uri="{FF2B5EF4-FFF2-40B4-BE49-F238E27FC236}">
                <a16:creationId xmlns:a16="http://schemas.microsoft.com/office/drawing/2014/main" id="{EF793AAF-7912-41EA-B8CC-B9E5B3BCABC3}"/>
              </a:ext>
            </a:extLst>
          </p:cNvPr>
          <p:cNvSpPr txBox="1">
            <a:spLocks noChangeArrowheads="1"/>
          </p:cNvSpPr>
          <p:nvPr/>
        </p:nvSpPr>
        <p:spPr bwMode="auto">
          <a:xfrm>
            <a:off x="2843213" y="5661025"/>
            <a:ext cx="1851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硬件直接执行</a:t>
            </a:r>
          </a:p>
        </p:txBody>
      </p:sp>
      <p:sp>
        <p:nvSpPr>
          <p:cNvPr id="55" name="Text Box 5">
            <a:extLst>
              <a:ext uri="{FF2B5EF4-FFF2-40B4-BE49-F238E27FC236}">
                <a16:creationId xmlns:a16="http://schemas.microsoft.com/office/drawing/2014/main" id="{F2651F13-2917-45DB-A48A-501B28EB222B}"/>
              </a:ext>
            </a:extLst>
          </p:cNvPr>
          <p:cNvSpPr txBox="1">
            <a:spLocks noChangeArrowheads="1"/>
          </p:cNvSpPr>
          <p:nvPr/>
        </p:nvSpPr>
        <p:spPr bwMode="auto">
          <a:xfrm>
            <a:off x="1219200" y="5238750"/>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a:latin typeface="华文新魏" panose="02010800040101010101" pitchFamily="2" charset="-122"/>
                <a:ea typeface="华文新魏" panose="02010800040101010101" pitchFamily="2" charset="-122"/>
              </a:rPr>
              <a:t>微程序级</a:t>
            </a:r>
          </a:p>
        </p:txBody>
      </p:sp>
      <p:sp>
        <p:nvSpPr>
          <p:cNvPr id="56" name="Text Box 6">
            <a:extLst>
              <a:ext uri="{FF2B5EF4-FFF2-40B4-BE49-F238E27FC236}">
                <a16:creationId xmlns:a16="http://schemas.microsoft.com/office/drawing/2014/main" id="{BB2C7F8E-9F0F-4EA6-BF22-027A88C4EFA2}"/>
              </a:ext>
            </a:extLst>
          </p:cNvPr>
          <p:cNvSpPr txBox="1">
            <a:spLocks noChangeArrowheads="1"/>
          </p:cNvSpPr>
          <p:nvPr/>
        </p:nvSpPr>
        <p:spPr bwMode="auto">
          <a:xfrm>
            <a:off x="250825" y="5229225"/>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1</a:t>
            </a:r>
          </a:p>
        </p:txBody>
      </p:sp>
      <p:sp>
        <p:nvSpPr>
          <p:cNvPr id="57" name="Text Box 7">
            <a:extLst>
              <a:ext uri="{FF2B5EF4-FFF2-40B4-BE49-F238E27FC236}">
                <a16:creationId xmlns:a16="http://schemas.microsoft.com/office/drawing/2014/main" id="{BA358EC1-9E07-4C4B-AD86-8BD8D65180FB}"/>
              </a:ext>
            </a:extLst>
          </p:cNvPr>
          <p:cNvSpPr txBox="1">
            <a:spLocks noChangeArrowheads="1"/>
          </p:cNvSpPr>
          <p:nvPr/>
        </p:nvSpPr>
        <p:spPr bwMode="auto">
          <a:xfrm>
            <a:off x="2843213" y="479742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解释</a:t>
            </a:r>
          </a:p>
        </p:txBody>
      </p:sp>
      <p:sp>
        <p:nvSpPr>
          <p:cNvPr id="58" name="Line 8">
            <a:extLst>
              <a:ext uri="{FF2B5EF4-FFF2-40B4-BE49-F238E27FC236}">
                <a16:creationId xmlns:a16="http://schemas.microsoft.com/office/drawing/2014/main" id="{2FDBF5E3-061C-4459-9F94-7DDC190C888D}"/>
              </a:ext>
            </a:extLst>
          </p:cNvPr>
          <p:cNvSpPr>
            <a:spLocks noChangeShapeType="1"/>
          </p:cNvSpPr>
          <p:nvPr/>
        </p:nvSpPr>
        <p:spPr bwMode="auto">
          <a:xfrm flipV="1">
            <a:off x="2538413" y="4781550"/>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9">
            <a:extLst>
              <a:ext uri="{FF2B5EF4-FFF2-40B4-BE49-F238E27FC236}">
                <a16:creationId xmlns:a16="http://schemas.microsoft.com/office/drawing/2014/main" id="{0BE5D14B-3017-453E-B799-02E6AEC5111E}"/>
              </a:ext>
            </a:extLst>
          </p:cNvPr>
          <p:cNvSpPr txBox="1">
            <a:spLocks noChangeArrowheads="1"/>
          </p:cNvSpPr>
          <p:nvPr/>
        </p:nvSpPr>
        <p:spPr bwMode="auto">
          <a:xfrm>
            <a:off x="1219200" y="4324350"/>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a:latin typeface="华文新魏" panose="02010800040101010101" pitchFamily="2" charset="-122"/>
                <a:ea typeface="华文新魏" panose="02010800040101010101" pitchFamily="2" charset="-122"/>
              </a:rPr>
              <a:t>传统机器级</a:t>
            </a:r>
          </a:p>
        </p:txBody>
      </p:sp>
      <p:sp>
        <p:nvSpPr>
          <p:cNvPr id="60" name="Text Box 10">
            <a:extLst>
              <a:ext uri="{FF2B5EF4-FFF2-40B4-BE49-F238E27FC236}">
                <a16:creationId xmlns:a16="http://schemas.microsoft.com/office/drawing/2014/main" id="{8663C1B2-448C-4FF4-BD6B-CAB7E17EFDA5}"/>
              </a:ext>
            </a:extLst>
          </p:cNvPr>
          <p:cNvSpPr txBox="1">
            <a:spLocks noChangeArrowheads="1"/>
          </p:cNvSpPr>
          <p:nvPr/>
        </p:nvSpPr>
        <p:spPr bwMode="auto">
          <a:xfrm>
            <a:off x="323850" y="4292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2</a:t>
            </a:r>
          </a:p>
        </p:txBody>
      </p:sp>
      <p:sp>
        <p:nvSpPr>
          <p:cNvPr id="61" name="Text Box 11">
            <a:extLst>
              <a:ext uri="{FF2B5EF4-FFF2-40B4-BE49-F238E27FC236}">
                <a16:creationId xmlns:a16="http://schemas.microsoft.com/office/drawing/2014/main" id="{D8BD44CF-290E-49ED-A59B-43AC75DB5032}"/>
              </a:ext>
            </a:extLst>
          </p:cNvPr>
          <p:cNvSpPr txBox="1">
            <a:spLocks noChangeArrowheads="1"/>
          </p:cNvSpPr>
          <p:nvPr/>
        </p:nvSpPr>
        <p:spPr bwMode="auto">
          <a:xfrm>
            <a:off x="2627313" y="3860800"/>
            <a:ext cx="2736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部分解释（操作系统）</a:t>
            </a:r>
          </a:p>
        </p:txBody>
      </p:sp>
      <p:sp>
        <p:nvSpPr>
          <p:cNvPr id="62" name="Line 12">
            <a:extLst>
              <a:ext uri="{FF2B5EF4-FFF2-40B4-BE49-F238E27FC236}">
                <a16:creationId xmlns:a16="http://schemas.microsoft.com/office/drawing/2014/main" id="{B5844285-F313-4D5B-BCB4-D8F1F9E29E17}"/>
              </a:ext>
            </a:extLst>
          </p:cNvPr>
          <p:cNvSpPr>
            <a:spLocks noChangeShapeType="1"/>
          </p:cNvSpPr>
          <p:nvPr/>
        </p:nvSpPr>
        <p:spPr bwMode="auto">
          <a:xfrm flipV="1">
            <a:off x="2551113" y="3867150"/>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Text Box 13">
            <a:extLst>
              <a:ext uri="{FF2B5EF4-FFF2-40B4-BE49-F238E27FC236}">
                <a16:creationId xmlns:a16="http://schemas.microsoft.com/office/drawing/2014/main" id="{2C29DC1D-3B22-4F3A-928A-E902CB5ED7C4}"/>
              </a:ext>
            </a:extLst>
          </p:cNvPr>
          <p:cNvSpPr txBox="1">
            <a:spLocks noChangeArrowheads="1"/>
          </p:cNvSpPr>
          <p:nvPr/>
        </p:nvSpPr>
        <p:spPr bwMode="auto">
          <a:xfrm>
            <a:off x="1231900" y="3409950"/>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dirty="0">
                <a:solidFill>
                  <a:srgbClr val="FF0000"/>
                </a:solidFill>
                <a:latin typeface="华文新魏" panose="02010800040101010101" pitchFamily="2" charset="-122"/>
                <a:ea typeface="华文新魏" panose="02010800040101010101" pitchFamily="2" charset="-122"/>
              </a:rPr>
              <a:t>操作系统级</a:t>
            </a:r>
          </a:p>
        </p:txBody>
      </p:sp>
      <p:sp>
        <p:nvSpPr>
          <p:cNvPr id="64" name="Text Box 14">
            <a:extLst>
              <a:ext uri="{FF2B5EF4-FFF2-40B4-BE49-F238E27FC236}">
                <a16:creationId xmlns:a16="http://schemas.microsoft.com/office/drawing/2014/main" id="{D9F6B2F8-0880-4024-B45B-FA6F2573C1C3}"/>
              </a:ext>
            </a:extLst>
          </p:cNvPr>
          <p:cNvSpPr txBox="1">
            <a:spLocks noChangeArrowheads="1"/>
          </p:cNvSpPr>
          <p:nvPr/>
        </p:nvSpPr>
        <p:spPr bwMode="auto">
          <a:xfrm>
            <a:off x="250825"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3</a:t>
            </a:r>
          </a:p>
        </p:txBody>
      </p:sp>
      <p:sp>
        <p:nvSpPr>
          <p:cNvPr id="65" name="Text Box 15">
            <a:extLst>
              <a:ext uri="{FF2B5EF4-FFF2-40B4-BE49-F238E27FC236}">
                <a16:creationId xmlns:a16="http://schemas.microsoft.com/office/drawing/2014/main" id="{36E6D29D-EED4-4670-88CB-834F61ACB571}"/>
              </a:ext>
            </a:extLst>
          </p:cNvPr>
          <p:cNvSpPr txBox="1">
            <a:spLocks noChangeArrowheads="1"/>
          </p:cNvSpPr>
          <p:nvPr/>
        </p:nvSpPr>
        <p:spPr bwMode="auto">
          <a:xfrm>
            <a:off x="2700338" y="2924175"/>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翻译（汇编程序）</a:t>
            </a:r>
          </a:p>
        </p:txBody>
      </p:sp>
      <p:sp>
        <p:nvSpPr>
          <p:cNvPr id="66" name="Line 16">
            <a:extLst>
              <a:ext uri="{FF2B5EF4-FFF2-40B4-BE49-F238E27FC236}">
                <a16:creationId xmlns:a16="http://schemas.microsoft.com/office/drawing/2014/main" id="{9F61C3BE-517E-4E99-ABF3-E905A49547B2}"/>
              </a:ext>
            </a:extLst>
          </p:cNvPr>
          <p:cNvSpPr>
            <a:spLocks noChangeShapeType="1"/>
          </p:cNvSpPr>
          <p:nvPr/>
        </p:nvSpPr>
        <p:spPr bwMode="auto">
          <a:xfrm flipV="1">
            <a:off x="2568575" y="2935288"/>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Text Box 17">
            <a:extLst>
              <a:ext uri="{FF2B5EF4-FFF2-40B4-BE49-F238E27FC236}">
                <a16:creationId xmlns:a16="http://schemas.microsoft.com/office/drawing/2014/main" id="{0D29AFB1-4A53-4524-9330-62DCA8A02143}"/>
              </a:ext>
            </a:extLst>
          </p:cNvPr>
          <p:cNvSpPr txBox="1">
            <a:spLocks noChangeArrowheads="1"/>
          </p:cNvSpPr>
          <p:nvPr/>
        </p:nvSpPr>
        <p:spPr bwMode="auto">
          <a:xfrm>
            <a:off x="1249363" y="2478088"/>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a:latin typeface="华文新魏" panose="02010800040101010101" pitchFamily="2" charset="-122"/>
                <a:ea typeface="华文新魏" panose="02010800040101010101" pitchFamily="2" charset="-122"/>
              </a:rPr>
              <a:t>汇编语言级</a:t>
            </a:r>
          </a:p>
        </p:txBody>
      </p:sp>
      <p:sp>
        <p:nvSpPr>
          <p:cNvPr id="68" name="Text Box 18">
            <a:extLst>
              <a:ext uri="{FF2B5EF4-FFF2-40B4-BE49-F238E27FC236}">
                <a16:creationId xmlns:a16="http://schemas.microsoft.com/office/drawing/2014/main" id="{540DCA06-11B0-4BC8-8316-F40C0D25B030}"/>
              </a:ext>
            </a:extLst>
          </p:cNvPr>
          <p:cNvSpPr txBox="1">
            <a:spLocks noChangeArrowheads="1"/>
          </p:cNvSpPr>
          <p:nvPr/>
        </p:nvSpPr>
        <p:spPr bwMode="auto">
          <a:xfrm>
            <a:off x="323850" y="256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4</a:t>
            </a:r>
          </a:p>
        </p:txBody>
      </p:sp>
      <p:sp>
        <p:nvSpPr>
          <p:cNvPr id="69" name="Line 20">
            <a:extLst>
              <a:ext uri="{FF2B5EF4-FFF2-40B4-BE49-F238E27FC236}">
                <a16:creationId xmlns:a16="http://schemas.microsoft.com/office/drawing/2014/main" id="{32F42237-EC0F-429F-B489-63BE482994D7}"/>
              </a:ext>
            </a:extLst>
          </p:cNvPr>
          <p:cNvSpPr>
            <a:spLocks noChangeShapeType="1"/>
          </p:cNvSpPr>
          <p:nvPr/>
        </p:nvSpPr>
        <p:spPr bwMode="auto">
          <a:xfrm flipV="1">
            <a:off x="2579688" y="2038350"/>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21">
            <a:extLst>
              <a:ext uri="{FF2B5EF4-FFF2-40B4-BE49-F238E27FC236}">
                <a16:creationId xmlns:a16="http://schemas.microsoft.com/office/drawing/2014/main" id="{40DEA497-7083-4A66-9B4D-7E683C20A061}"/>
              </a:ext>
            </a:extLst>
          </p:cNvPr>
          <p:cNvSpPr txBox="1">
            <a:spLocks noChangeArrowheads="1"/>
          </p:cNvSpPr>
          <p:nvPr/>
        </p:nvSpPr>
        <p:spPr bwMode="auto">
          <a:xfrm>
            <a:off x="1260475" y="1581150"/>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a:latin typeface="华文新魏" panose="02010800040101010101" pitchFamily="2" charset="-122"/>
                <a:ea typeface="华文新魏" panose="02010800040101010101" pitchFamily="2" charset="-122"/>
              </a:rPr>
              <a:t>高级语言级</a:t>
            </a:r>
          </a:p>
        </p:txBody>
      </p:sp>
      <p:sp>
        <p:nvSpPr>
          <p:cNvPr id="71" name="Text Box 23">
            <a:extLst>
              <a:ext uri="{FF2B5EF4-FFF2-40B4-BE49-F238E27FC236}">
                <a16:creationId xmlns:a16="http://schemas.microsoft.com/office/drawing/2014/main" id="{F7694429-BE37-428B-A4B3-6786BBF655B7}"/>
              </a:ext>
            </a:extLst>
          </p:cNvPr>
          <p:cNvSpPr txBox="1">
            <a:spLocks noChangeArrowheads="1"/>
          </p:cNvSpPr>
          <p:nvPr/>
        </p:nvSpPr>
        <p:spPr bwMode="auto">
          <a:xfrm>
            <a:off x="5003800" y="1628775"/>
            <a:ext cx="3886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机器语言是各种高级语言，用编译程序翻译</a:t>
            </a:r>
          </a:p>
        </p:txBody>
      </p:sp>
      <p:sp>
        <p:nvSpPr>
          <p:cNvPr id="72" name="Text Box 24">
            <a:extLst>
              <a:ext uri="{FF2B5EF4-FFF2-40B4-BE49-F238E27FC236}">
                <a16:creationId xmlns:a16="http://schemas.microsoft.com/office/drawing/2014/main" id="{A0A7C099-CB81-446E-AAA1-C07587820240}"/>
              </a:ext>
            </a:extLst>
          </p:cNvPr>
          <p:cNvSpPr txBox="1">
            <a:spLocks noChangeArrowheads="1"/>
          </p:cNvSpPr>
          <p:nvPr/>
        </p:nvSpPr>
        <p:spPr bwMode="auto">
          <a:xfrm>
            <a:off x="5076825" y="5157788"/>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机器语言是微指令集，程序员用微指令编写的微程序直接由硬件执行</a:t>
            </a:r>
          </a:p>
        </p:txBody>
      </p:sp>
      <p:sp>
        <p:nvSpPr>
          <p:cNvPr id="73" name="Text Box 26">
            <a:extLst>
              <a:ext uri="{FF2B5EF4-FFF2-40B4-BE49-F238E27FC236}">
                <a16:creationId xmlns:a16="http://schemas.microsoft.com/office/drawing/2014/main" id="{845AE811-3355-46E1-9412-843A40D62907}"/>
              </a:ext>
            </a:extLst>
          </p:cNvPr>
          <p:cNvSpPr txBox="1">
            <a:spLocks noChangeArrowheads="1"/>
          </p:cNvSpPr>
          <p:nvPr/>
        </p:nvSpPr>
        <p:spPr bwMode="auto">
          <a:xfrm>
            <a:off x="5029200" y="3352800"/>
            <a:ext cx="411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用机器语言解释操作系统，管理传统机器中的软硬件</a:t>
            </a:r>
          </a:p>
        </p:txBody>
      </p:sp>
      <p:sp>
        <p:nvSpPr>
          <p:cNvPr id="74" name="Text Box 27">
            <a:extLst>
              <a:ext uri="{FF2B5EF4-FFF2-40B4-BE49-F238E27FC236}">
                <a16:creationId xmlns:a16="http://schemas.microsoft.com/office/drawing/2014/main" id="{F02FFDA8-9016-4E70-87A2-05D4B9852AC0}"/>
              </a:ext>
            </a:extLst>
          </p:cNvPr>
          <p:cNvSpPr txBox="1">
            <a:spLocks noChangeArrowheads="1"/>
          </p:cNvSpPr>
          <p:nvPr/>
        </p:nvSpPr>
        <p:spPr bwMode="auto">
          <a:xfrm>
            <a:off x="4932363" y="2492375"/>
            <a:ext cx="396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机器语言是汇编语言，用汇编程序翻译成机器语言程序</a:t>
            </a:r>
          </a:p>
        </p:txBody>
      </p:sp>
      <p:sp>
        <p:nvSpPr>
          <p:cNvPr id="75" name="Text Box 28">
            <a:extLst>
              <a:ext uri="{FF2B5EF4-FFF2-40B4-BE49-F238E27FC236}">
                <a16:creationId xmlns:a16="http://schemas.microsoft.com/office/drawing/2014/main" id="{0F457413-B18F-4C25-A326-53EE348D648E}"/>
              </a:ext>
            </a:extLst>
          </p:cNvPr>
          <p:cNvSpPr txBox="1">
            <a:spLocks noChangeArrowheads="1"/>
          </p:cNvSpPr>
          <p:nvPr/>
        </p:nvSpPr>
        <p:spPr bwMode="auto">
          <a:xfrm>
            <a:off x="323850" y="155733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5</a:t>
            </a:r>
          </a:p>
        </p:txBody>
      </p:sp>
      <p:sp>
        <p:nvSpPr>
          <p:cNvPr id="76" name="Text Box 29">
            <a:extLst>
              <a:ext uri="{FF2B5EF4-FFF2-40B4-BE49-F238E27FC236}">
                <a16:creationId xmlns:a16="http://schemas.microsoft.com/office/drawing/2014/main" id="{B3AE4461-FCA7-4610-A521-9AF74130C0BA}"/>
              </a:ext>
            </a:extLst>
          </p:cNvPr>
          <p:cNvSpPr txBox="1">
            <a:spLocks noChangeArrowheads="1"/>
          </p:cNvSpPr>
          <p:nvPr/>
        </p:nvSpPr>
        <p:spPr bwMode="auto">
          <a:xfrm>
            <a:off x="1187450" y="6092825"/>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a:latin typeface="华文新魏" panose="02010800040101010101" pitchFamily="2" charset="-122"/>
                <a:ea typeface="华文新魏" panose="02010800040101010101" pitchFamily="2" charset="-122"/>
              </a:rPr>
              <a:t>硬操作时序</a:t>
            </a:r>
          </a:p>
        </p:txBody>
      </p:sp>
      <p:sp>
        <p:nvSpPr>
          <p:cNvPr id="77" name="Text Box 30">
            <a:extLst>
              <a:ext uri="{FF2B5EF4-FFF2-40B4-BE49-F238E27FC236}">
                <a16:creationId xmlns:a16="http://schemas.microsoft.com/office/drawing/2014/main" id="{0E4C6E3C-76FE-4153-A334-3E2642361DFC}"/>
              </a:ext>
            </a:extLst>
          </p:cNvPr>
          <p:cNvSpPr txBox="1">
            <a:spLocks noChangeArrowheads="1"/>
          </p:cNvSpPr>
          <p:nvPr/>
        </p:nvSpPr>
        <p:spPr bwMode="auto">
          <a:xfrm>
            <a:off x="5076825" y="6237288"/>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硬件组成的实体</a:t>
            </a:r>
          </a:p>
        </p:txBody>
      </p:sp>
      <p:sp>
        <p:nvSpPr>
          <p:cNvPr id="78" name="Line 31">
            <a:extLst>
              <a:ext uri="{FF2B5EF4-FFF2-40B4-BE49-F238E27FC236}">
                <a16:creationId xmlns:a16="http://schemas.microsoft.com/office/drawing/2014/main" id="{424EF92F-ED7B-4382-9DA4-60D4287B3219}"/>
              </a:ext>
            </a:extLst>
          </p:cNvPr>
          <p:cNvSpPr>
            <a:spLocks noChangeShapeType="1"/>
          </p:cNvSpPr>
          <p:nvPr/>
        </p:nvSpPr>
        <p:spPr bwMode="auto">
          <a:xfrm>
            <a:off x="2554288" y="5661025"/>
            <a:ext cx="0" cy="431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32">
            <a:extLst>
              <a:ext uri="{FF2B5EF4-FFF2-40B4-BE49-F238E27FC236}">
                <a16:creationId xmlns:a16="http://schemas.microsoft.com/office/drawing/2014/main" id="{DA595833-764E-49D1-844E-624519F1D9DD}"/>
              </a:ext>
            </a:extLst>
          </p:cNvPr>
          <p:cNvSpPr txBox="1">
            <a:spLocks noChangeArrowheads="1"/>
          </p:cNvSpPr>
          <p:nvPr/>
        </p:nvSpPr>
        <p:spPr bwMode="auto">
          <a:xfrm>
            <a:off x="5003800" y="4076700"/>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机器语言是该机的指令集，程序员用机器指令编写的程序由微程序解释执行</a:t>
            </a:r>
          </a:p>
        </p:txBody>
      </p:sp>
      <p:sp>
        <p:nvSpPr>
          <p:cNvPr id="80" name="Text Box 33">
            <a:extLst>
              <a:ext uri="{FF2B5EF4-FFF2-40B4-BE49-F238E27FC236}">
                <a16:creationId xmlns:a16="http://schemas.microsoft.com/office/drawing/2014/main" id="{0F3AE48A-5C2F-4797-816F-E277699013F6}"/>
              </a:ext>
            </a:extLst>
          </p:cNvPr>
          <p:cNvSpPr txBox="1">
            <a:spLocks noChangeArrowheads="1"/>
          </p:cNvSpPr>
          <p:nvPr/>
        </p:nvSpPr>
        <p:spPr bwMode="auto">
          <a:xfrm>
            <a:off x="2698750" y="2060575"/>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翻译（编译程序）</a:t>
            </a:r>
          </a:p>
        </p:txBody>
      </p:sp>
      <p:sp>
        <p:nvSpPr>
          <p:cNvPr id="81" name="Line 34">
            <a:extLst>
              <a:ext uri="{FF2B5EF4-FFF2-40B4-BE49-F238E27FC236}">
                <a16:creationId xmlns:a16="http://schemas.microsoft.com/office/drawing/2014/main" id="{7EDDE995-DD3B-4015-8726-3257BB8A0149}"/>
              </a:ext>
            </a:extLst>
          </p:cNvPr>
          <p:cNvSpPr>
            <a:spLocks noChangeShapeType="1"/>
          </p:cNvSpPr>
          <p:nvPr/>
        </p:nvSpPr>
        <p:spPr bwMode="auto">
          <a:xfrm flipV="1">
            <a:off x="2579688" y="1158875"/>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Text Box 35">
            <a:extLst>
              <a:ext uri="{FF2B5EF4-FFF2-40B4-BE49-F238E27FC236}">
                <a16:creationId xmlns:a16="http://schemas.microsoft.com/office/drawing/2014/main" id="{429975A8-BBFC-4C54-A294-29A6F417F625}"/>
              </a:ext>
            </a:extLst>
          </p:cNvPr>
          <p:cNvSpPr txBox="1">
            <a:spLocks noChangeArrowheads="1"/>
          </p:cNvSpPr>
          <p:nvPr/>
        </p:nvSpPr>
        <p:spPr bwMode="auto">
          <a:xfrm>
            <a:off x="1260475" y="701675"/>
            <a:ext cx="2663825" cy="457200"/>
          </a:xfrm>
          <a:prstGeom prst="rect">
            <a:avLst/>
          </a:prstGeom>
          <a:solidFill>
            <a:schemeClr val="accent1">
              <a:lumMod val="20000"/>
              <a:lumOff val="80000"/>
            </a:schemeClr>
          </a:solidFill>
          <a:ln>
            <a:noFill/>
          </a:ln>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b="1" dirty="0">
                <a:latin typeface="华文新魏" panose="02010800040101010101" pitchFamily="2" charset="-122"/>
                <a:ea typeface="华文新魏" panose="02010800040101010101" pitchFamily="2" charset="-122"/>
              </a:rPr>
              <a:t>应用语言级</a:t>
            </a:r>
          </a:p>
        </p:txBody>
      </p:sp>
      <p:sp>
        <p:nvSpPr>
          <p:cNvPr id="83" name="Text Box 36">
            <a:extLst>
              <a:ext uri="{FF2B5EF4-FFF2-40B4-BE49-F238E27FC236}">
                <a16:creationId xmlns:a16="http://schemas.microsoft.com/office/drawing/2014/main" id="{23F9B385-CAE1-44E8-8F10-066673D8E3A2}"/>
              </a:ext>
            </a:extLst>
          </p:cNvPr>
          <p:cNvSpPr txBox="1">
            <a:spLocks noChangeArrowheads="1"/>
          </p:cNvSpPr>
          <p:nvPr/>
        </p:nvSpPr>
        <p:spPr bwMode="auto">
          <a:xfrm>
            <a:off x="5003800" y="749300"/>
            <a:ext cx="3886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latin typeface="华文新魏" panose="02010800040101010101" pitchFamily="2" charset="-122"/>
                <a:ea typeface="华文新魏" panose="02010800040101010101" pitchFamily="2" charset="-122"/>
              </a:rPr>
              <a:t>面向问题的应用语言，使机器满足某种用途而专门设计</a:t>
            </a:r>
          </a:p>
        </p:txBody>
      </p:sp>
      <p:sp>
        <p:nvSpPr>
          <p:cNvPr id="84" name="Text Box 37">
            <a:extLst>
              <a:ext uri="{FF2B5EF4-FFF2-40B4-BE49-F238E27FC236}">
                <a16:creationId xmlns:a16="http://schemas.microsoft.com/office/drawing/2014/main" id="{DF1A9859-459B-4BF9-B189-149F38624A9C}"/>
              </a:ext>
            </a:extLst>
          </p:cNvPr>
          <p:cNvSpPr txBox="1">
            <a:spLocks noChangeArrowheads="1"/>
          </p:cNvSpPr>
          <p:nvPr/>
        </p:nvSpPr>
        <p:spPr bwMode="auto">
          <a:xfrm>
            <a:off x="323850" y="67786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latin typeface="华文新魏" panose="02010800040101010101" pitchFamily="2" charset="-122"/>
                <a:ea typeface="华文新魏" panose="02010800040101010101" pitchFamily="2" charset="-122"/>
              </a:rPr>
              <a:t>级</a:t>
            </a:r>
            <a:r>
              <a:rPr kumimoji="1" lang="en-US" altLang="zh-CN" sz="2400" b="1">
                <a:solidFill>
                  <a:srgbClr val="FF0000"/>
                </a:solidFill>
                <a:latin typeface="华文新魏" panose="02010800040101010101" pitchFamily="2" charset="-122"/>
                <a:ea typeface="华文新魏" panose="02010800040101010101" pitchFamily="2" charset="-122"/>
              </a:rPr>
              <a:t>6</a:t>
            </a:r>
          </a:p>
        </p:txBody>
      </p:sp>
      <p:sp>
        <p:nvSpPr>
          <p:cNvPr id="85" name="Text Box 38">
            <a:extLst>
              <a:ext uri="{FF2B5EF4-FFF2-40B4-BE49-F238E27FC236}">
                <a16:creationId xmlns:a16="http://schemas.microsoft.com/office/drawing/2014/main" id="{B0BD3347-BB5E-4146-984B-A69DF022E402}"/>
              </a:ext>
            </a:extLst>
          </p:cNvPr>
          <p:cNvSpPr txBox="1">
            <a:spLocks noChangeArrowheads="1"/>
          </p:cNvSpPr>
          <p:nvPr/>
        </p:nvSpPr>
        <p:spPr bwMode="auto">
          <a:xfrm>
            <a:off x="2770188" y="1196975"/>
            <a:ext cx="25923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1">
                <a:solidFill>
                  <a:srgbClr val="0000FF"/>
                </a:solidFill>
                <a:latin typeface="华文新魏" panose="02010800040101010101" pitchFamily="2" charset="-122"/>
                <a:ea typeface="华文新魏" panose="02010800040101010101" pitchFamily="2" charset="-122"/>
              </a:rPr>
              <a:t>翻译（应用软件包）</a:t>
            </a:r>
          </a:p>
        </p:txBody>
      </p:sp>
      <p:sp>
        <p:nvSpPr>
          <p:cNvPr id="2" name="灯片编号占位符 1">
            <a:extLst>
              <a:ext uri="{FF2B5EF4-FFF2-40B4-BE49-F238E27FC236}">
                <a16:creationId xmlns:a16="http://schemas.microsoft.com/office/drawing/2014/main" id="{CDBB298D-9447-4209-87FD-23C119A9E3A9}"/>
              </a:ext>
            </a:extLst>
          </p:cNvPr>
          <p:cNvSpPr>
            <a:spLocks noGrp="1"/>
          </p:cNvSpPr>
          <p:nvPr>
            <p:ph type="sldNum" sz="quarter" idx="12"/>
          </p:nvPr>
        </p:nvSpPr>
        <p:spPr/>
        <p:txBody>
          <a:bodyPr/>
          <a:lstStyle/>
          <a:p>
            <a:fld id="{B10D5614-B734-4280-8F57-1D4947433C97}" type="slidenum">
              <a:rPr lang="en-US" smtClean="0"/>
              <a:t>10</a:t>
            </a:fld>
            <a:endParaRPr lang="en-US" dirty="0"/>
          </a:p>
        </p:txBody>
      </p:sp>
    </p:spTree>
    <p:extLst>
      <p:ext uri="{BB962C8B-B14F-4D97-AF65-F5344CB8AC3E}">
        <p14:creationId xmlns:p14="http://schemas.microsoft.com/office/powerpoint/2010/main" val="363502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08</a:t>
            </a:r>
            <a:endParaRPr lang="en-US" sz="1100" b="1" dirty="0">
              <a:solidFill>
                <a:prstClr val="white"/>
              </a:solidFill>
            </a:endParaRPr>
          </a:p>
        </p:txBody>
      </p:sp>
      <p:sp>
        <p:nvSpPr>
          <p:cNvPr id="8" name="内容占位符 1"/>
          <p:cNvSpPr>
            <a:spLocks noGrp="1"/>
          </p:cNvSpPr>
          <p:nvPr>
            <p:ph idx="1"/>
          </p:nvPr>
        </p:nvSpPr>
        <p:spPr>
          <a:xfrm>
            <a:off x="762000" y="1700808"/>
            <a:ext cx="7620000" cy="4840303"/>
          </a:xfrm>
        </p:spPr>
        <p:txBody>
          <a:bodyPr>
            <a:normAutofit lnSpcReduction="10000"/>
          </a:bodyPr>
          <a:lstStyle/>
          <a:p>
            <a:pPr>
              <a:lnSpc>
                <a:spcPct val="150000"/>
              </a:lnSpc>
              <a:buFont typeface="Wingdings" panose="05000000000000000000" pitchFamily="2" charset="2"/>
              <a:buChar char="Ø"/>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操作系统是计算机系统中的一个</a:t>
            </a:r>
            <a:r>
              <a:rPr lang="zh-CN" altLang="en-US" sz="1800" b="1" dirty="0">
                <a:solidFill>
                  <a:srgbClr val="FF0000"/>
                </a:solidFill>
                <a:latin typeface="华文中宋" panose="02010600040101010101" pitchFamily="2" charset="-122"/>
                <a:ea typeface="华文中宋" panose="02010600040101010101" pitchFamily="2" charset="-122"/>
              </a:rPr>
              <a:t>系统软件</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管理和控制计算机系统中的硬件、软件资源</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组织计算机工作流程</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为用户提供一个具有足够功能、使用方便、可扩展、安全、可管理的工作环境</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提供使用计算机的用户界面</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Ø"/>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操作系统的特点</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管理软硬件资源</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为用户提供尽可能多的服务</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让用户高效率的共享计算机软硬件资源</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保证可靠性、安全性、可用性、可管理性</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11"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小结</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EF653C90-BFFA-4270-8580-9A0B20BB4BD7}"/>
              </a:ext>
            </a:extLst>
          </p:cNvPr>
          <p:cNvSpPr>
            <a:spLocks noGrp="1"/>
          </p:cNvSpPr>
          <p:nvPr>
            <p:ph type="sldNum" sz="quarter" idx="12"/>
          </p:nvPr>
        </p:nvSpPr>
        <p:spPr/>
        <p:txBody>
          <a:bodyPr/>
          <a:lstStyle/>
          <a:p>
            <a:fld id="{B10D5614-B734-4280-8F57-1D4947433C97}" type="slidenum">
              <a:rPr lang="en-US" smtClean="0"/>
              <a:t>11</a:t>
            </a:fld>
            <a:endParaRPr lang="en-US" dirty="0"/>
          </a:p>
        </p:txBody>
      </p:sp>
    </p:spTree>
    <p:extLst>
      <p:ext uri="{BB962C8B-B14F-4D97-AF65-F5344CB8AC3E}">
        <p14:creationId xmlns:p14="http://schemas.microsoft.com/office/powerpoint/2010/main" val="155640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09</a:t>
            </a:r>
            <a:endParaRPr lang="en-US" sz="1100" b="1" dirty="0">
              <a:solidFill>
                <a:prstClr val="white"/>
              </a:solidFill>
            </a:endParaRPr>
          </a:p>
        </p:txBody>
      </p:sp>
      <p:sp>
        <p:nvSpPr>
          <p:cNvPr id="11"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计算机的发展</a:t>
            </a:r>
            <a:endParaRPr lang="en-US" sz="2000" b="1" dirty="0">
              <a:solidFill>
                <a:srgbClr val="FF0000"/>
              </a:solidFill>
              <a:latin typeface="华文中宋" panose="02010600040101010101" pitchFamily="2" charset="-122"/>
              <a:ea typeface="华文中宋" panose="02010600040101010101" pitchFamily="2" charset="-122"/>
            </a:endParaRPr>
          </a:p>
        </p:txBody>
      </p:sp>
      <p:cxnSp>
        <p:nvCxnSpPr>
          <p:cNvPr id="9" name="Straight Connector 53"/>
          <p:cNvCxnSpPr/>
          <p:nvPr/>
        </p:nvCxnSpPr>
        <p:spPr>
          <a:xfrm>
            <a:off x="2769139" y="1849472"/>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54"/>
          <p:cNvCxnSpPr/>
          <p:nvPr/>
        </p:nvCxnSpPr>
        <p:spPr>
          <a:xfrm>
            <a:off x="4674879" y="21146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55"/>
          <p:cNvCxnSpPr/>
          <p:nvPr/>
        </p:nvCxnSpPr>
        <p:spPr>
          <a:xfrm>
            <a:off x="6908392" y="1849472"/>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a:xfrm>
            <a:off x="1002155" y="3829696"/>
            <a:ext cx="1608490"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Pascal</a:t>
            </a: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机械式计算器</a:t>
            </a:r>
            <a:endParaRPr lang="en-US" sz="1800" dirty="0">
              <a:solidFill>
                <a:schemeClr val="bg2">
                  <a:lumMod val="10000"/>
                </a:schemeClr>
              </a:solidFill>
              <a:latin typeface="华文中宋" panose="02010600040101010101" pitchFamily="2" charset="-122"/>
              <a:ea typeface="华文中宋" panose="02010600040101010101" pitchFamily="2" charset="-122"/>
            </a:endParaRPr>
          </a:p>
        </p:txBody>
      </p:sp>
      <p:grpSp>
        <p:nvGrpSpPr>
          <p:cNvPr id="20" name="Group 40"/>
          <p:cNvGrpSpPr/>
          <p:nvPr/>
        </p:nvGrpSpPr>
        <p:grpSpPr>
          <a:xfrm>
            <a:off x="1060213" y="3722136"/>
            <a:ext cx="1375625" cy="81140"/>
            <a:chOff x="2055030" y="1463669"/>
            <a:chExt cx="2304256" cy="544908"/>
          </a:xfrm>
        </p:grpSpPr>
        <p:sp>
          <p:nvSpPr>
            <p:cNvPr id="22"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43"/>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Rectangle 44"/>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Rectangle 45"/>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nvGrpSpPr>
          <p:cNvPr id="31" name="Group 90"/>
          <p:cNvGrpSpPr/>
          <p:nvPr/>
        </p:nvGrpSpPr>
        <p:grpSpPr>
          <a:xfrm>
            <a:off x="3131899" y="3722135"/>
            <a:ext cx="1375625" cy="81140"/>
            <a:chOff x="2055030" y="1463669"/>
            <a:chExt cx="2304256" cy="544908"/>
          </a:xfrm>
        </p:grpSpPr>
        <p:sp>
          <p:nvSpPr>
            <p:cNvPr id="33" name="Rectangle 9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93"/>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Rectangle 94"/>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6" name="Rectangle 95"/>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nvGrpSpPr>
          <p:cNvPr id="42" name="Group 101"/>
          <p:cNvGrpSpPr/>
          <p:nvPr/>
        </p:nvGrpSpPr>
        <p:grpSpPr>
          <a:xfrm>
            <a:off x="5203584" y="3722135"/>
            <a:ext cx="1375625" cy="81140"/>
            <a:chOff x="2055030" y="1463669"/>
            <a:chExt cx="2304256" cy="544908"/>
          </a:xfrm>
        </p:grpSpPr>
        <p:sp>
          <p:nvSpPr>
            <p:cNvPr id="44" name="Rectangle 103"/>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104"/>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Rectangle 105"/>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7" name="Rectangle 106"/>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nvGrpSpPr>
          <p:cNvPr id="53" name="Group 112"/>
          <p:cNvGrpSpPr/>
          <p:nvPr/>
        </p:nvGrpSpPr>
        <p:grpSpPr>
          <a:xfrm>
            <a:off x="7275269" y="3722135"/>
            <a:ext cx="1375625" cy="81140"/>
            <a:chOff x="2055030" y="1463669"/>
            <a:chExt cx="2304256" cy="544908"/>
          </a:xfrm>
        </p:grpSpPr>
        <p:sp>
          <p:nvSpPr>
            <p:cNvPr id="55" name="Rectangle 11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15"/>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7" name="Rectangle 116"/>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117"/>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3820" y="2423733"/>
            <a:ext cx="1706824" cy="70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Content Placeholder 2"/>
          <p:cNvSpPr txBox="1">
            <a:spLocks/>
          </p:cNvSpPr>
          <p:nvPr/>
        </p:nvSpPr>
        <p:spPr>
          <a:xfrm>
            <a:off x="937112" y="3463538"/>
            <a:ext cx="1480516" cy="4410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a:solidFill>
                  <a:schemeClr val="bg1">
                    <a:lumMod val="50000"/>
                  </a:schemeClr>
                </a:solidFill>
              </a:rPr>
              <a:t>1642</a:t>
            </a:r>
          </a:p>
        </p:txBody>
      </p:sp>
      <p:pic>
        <p:nvPicPr>
          <p:cNvPr id="61" name="Picture 8"/>
          <p:cNvPicPr>
            <a:picLocks noChangeAspect="1" noChangeArrowheads="1"/>
          </p:cNvPicPr>
          <p:nvPr/>
        </p:nvPicPr>
        <p:blipFill>
          <a:blip r:embed="rId3" cstate="print"/>
          <a:srcRect/>
          <a:stretch>
            <a:fillRect/>
          </a:stretch>
        </p:blipFill>
        <p:spPr bwMode="auto">
          <a:xfrm>
            <a:off x="2865546" y="2163334"/>
            <a:ext cx="1909552" cy="1224136"/>
          </a:xfrm>
          <a:prstGeom prst="rect">
            <a:avLst/>
          </a:prstGeom>
          <a:noFill/>
          <a:ln w="9525">
            <a:noFill/>
            <a:miter lim="800000"/>
            <a:headEnd/>
            <a:tailEnd/>
          </a:ln>
          <a:effectLst/>
        </p:spPr>
      </p:pic>
      <p:sp>
        <p:nvSpPr>
          <p:cNvPr id="62" name="Content Placeholder 2"/>
          <p:cNvSpPr txBox="1">
            <a:spLocks/>
          </p:cNvSpPr>
          <p:nvPr/>
        </p:nvSpPr>
        <p:spPr>
          <a:xfrm>
            <a:off x="4952679" y="3880742"/>
            <a:ext cx="1878655" cy="18037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莫契利和埃克特电子计算机</a:t>
            </a: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ENIAC </a:t>
            </a:r>
            <a:r>
              <a:rPr lang="en-US" altLang="zh-CN" dirty="0">
                <a:solidFill>
                  <a:schemeClr val="tx2">
                    <a:lumMod val="5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(Electronic Numerical Integrator And Computer)</a:t>
            </a:r>
            <a:endParaRPr lang="en-US" sz="1800" dirty="0">
              <a:solidFill>
                <a:schemeClr val="tx2">
                  <a:lumMod val="5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3" name="Content Placeholder 2"/>
          <p:cNvSpPr txBox="1">
            <a:spLocks/>
          </p:cNvSpPr>
          <p:nvPr/>
        </p:nvSpPr>
        <p:spPr>
          <a:xfrm>
            <a:off x="5122229" y="3481979"/>
            <a:ext cx="1480516" cy="4410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a:solidFill>
                  <a:schemeClr val="bg1">
                    <a:lumMod val="50000"/>
                  </a:schemeClr>
                </a:solidFill>
              </a:rPr>
              <a:t>1945</a:t>
            </a:r>
          </a:p>
        </p:txBody>
      </p:sp>
      <p:pic>
        <p:nvPicPr>
          <p:cNvPr id="64" name="Picture 9" descr="C:\My Documents\第一章\CZ1-01.JPG"/>
          <p:cNvPicPr>
            <a:picLocks noChangeAspect="1" noChangeArrowheads="1"/>
          </p:cNvPicPr>
          <p:nvPr/>
        </p:nvPicPr>
        <p:blipFill>
          <a:blip r:embed="rId4" cstate="print"/>
          <a:srcRect/>
          <a:stretch>
            <a:fillRect/>
          </a:stretch>
        </p:blipFill>
        <p:spPr bwMode="auto">
          <a:xfrm>
            <a:off x="4952679" y="2109294"/>
            <a:ext cx="1878655" cy="1332215"/>
          </a:xfrm>
          <a:prstGeom prst="rect">
            <a:avLst/>
          </a:prstGeom>
          <a:noFill/>
        </p:spPr>
      </p:pic>
      <p:sp>
        <p:nvSpPr>
          <p:cNvPr id="65" name="Content Placeholder 2"/>
          <p:cNvSpPr txBox="1">
            <a:spLocks/>
          </p:cNvSpPr>
          <p:nvPr/>
        </p:nvSpPr>
        <p:spPr>
          <a:xfrm>
            <a:off x="2865546" y="3870433"/>
            <a:ext cx="1909552"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康拉德</a:t>
            </a: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祖思机电式计算机</a:t>
            </a: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Z2</a:t>
            </a:r>
            <a:endParaRPr 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pic>
        <p:nvPicPr>
          <p:cNvPr id="66" name="Picture 6" descr="C:\Documents and Settings\Administrator\桌面\备课资料\电子管.jpg"/>
          <p:cNvPicPr>
            <a:picLocks noChangeAspect="1" noChangeArrowheads="1"/>
          </p:cNvPicPr>
          <p:nvPr/>
        </p:nvPicPr>
        <p:blipFill>
          <a:blip r:embed="rId5" cstate="print"/>
          <a:srcRect/>
          <a:stretch>
            <a:fillRect/>
          </a:stretch>
        </p:blipFill>
        <p:spPr bwMode="auto">
          <a:xfrm>
            <a:off x="7564959" y="5239945"/>
            <a:ext cx="1085935" cy="1447915"/>
          </a:xfrm>
          <a:prstGeom prst="rect">
            <a:avLst/>
          </a:prstGeom>
          <a:noFill/>
        </p:spPr>
      </p:pic>
      <p:pic>
        <p:nvPicPr>
          <p:cNvPr id="67" name="Picture 5" descr="C:\Documents and Settings\Administrator\桌面\备课资料\eniac1.jpg"/>
          <p:cNvPicPr>
            <a:picLocks noChangeAspect="1" noChangeArrowheads="1"/>
          </p:cNvPicPr>
          <p:nvPr/>
        </p:nvPicPr>
        <p:blipFill>
          <a:blip r:embed="rId6" cstate="print"/>
          <a:srcRect/>
          <a:stretch>
            <a:fillRect/>
          </a:stretch>
        </p:blipFill>
        <p:spPr bwMode="auto">
          <a:xfrm flipH="1">
            <a:off x="7032749" y="2109294"/>
            <a:ext cx="1944373" cy="1278176"/>
          </a:xfrm>
          <a:prstGeom prst="rect">
            <a:avLst/>
          </a:prstGeom>
          <a:noFill/>
        </p:spPr>
      </p:pic>
      <p:sp>
        <p:nvSpPr>
          <p:cNvPr id="68" name="Content Placeholder 2"/>
          <p:cNvSpPr txBox="1">
            <a:spLocks/>
          </p:cNvSpPr>
          <p:nvPr/>
        </p:nvSpPr>
        <p:spPr>
          <a:xfrm>
            <a:off x="7032749" y="3870432"/>
            <a:ext cx="2048408" cy="1934831"/>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冯</a:t>
            </a: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诺依曼现代</a:t>
            </a:r>
            <a:endPar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marL="0" indent="0" algn="ctr">
              <a:buNone/>
            </a:pPr>
            <a:r>
              <a:rPr lang="zh-CN" altLang="en-US"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计算机</a:t>
            </a:r>
            <a:r>
              <a:rPr lang="en-US" altLang="zh-CN" sz="1800"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EDSAC </a:t>
            </a:r>
            <a:r>
              <a:rPr lang="en-US" altLang="zh-CN"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(Electronic Data Storage Automatic Computer)</a:t>
            </a:r>
            <a:endParaRPr lang="en-US" dirty="0">
              <a:solidFill>
                <a:schemeClr val="bg2">
                  <a:lumMod val="1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9" name="Content Placeholder 2"/>
          <p:cNvSpPr txBox="1">
            <a:spLocks/>
          </p:cNvSpPr>
          <p:nvPr/>
        </p:nvSpPr>
        <p:spPr>
          <a:xfrm>
            <a:off x="2988935" y="3481979"/>
            <a:ext cx="1480516" cy="4410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a:solidFill>
                  <a:schemeClr val="bg1">
                    <a:lumMod val="50000"/>
                  </a:schemeClr>
                </a:solidFill>
              </a:rPr>
              <a:t>1940</a:t>
            </a:r>
          </a:p>
        </p:txBody>
      </p:sp>
      <p:sp>
        <p:nvSpPr>
          <p:cNvPr id="70" name="Content Placeholder 2"/>
          <p:cNvSpPr txBox="1">
            <a:spLocks/>
          </p:cNvSpPr>
          <p:nvPr/>
        </p:nvSpPr>
        <p:spPr>
          <a:xfrm>
            <a:off x="7176216" y="3463537"/>
            <a:ext cx="1480516" cy="4410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a:solidFill>
                  <a:schemeClr val="bg1">
                    <a:lumMod val="50000"/>
                  </a:schemeClr>
                </a:solidFill>
              </a:rPr>
              <a:t>1946</a:t>
            </a:r>
          </a:p>
        </p:txBody>
      </p:sp>
      <p:pic>
        <p:nvPicPr>
          <p:cNvPr id="3" name="图片 2">
            <a:extLst>
              <a:ext uri="{FF2B5EF4-FFF2-40B4-BE49-F238E27FC236}">
                <a16:creationId xmlns:a16="http://schemas.microsoft.com/office/drawing/2014/main" id="{E597CD14-FCF9-4451-B716-3C0563373E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1661" y="744983"/>
            <a:ext cx="2241219" cy="1259565"/>
          </a:xfrm>
          <a:prstGeom prst="rect">
            <a:avLst/>
          </a:prstGeom>
        </p:spPr>
      </p:pic>
      <p:pic>
        <p:nvPicPr>
          <p:cNvPr id="5" name="图片 4">
            <a:extLst>
              <a:ext uri="{FF2B5EF4-FFF2-40B4-BE49-F238E27FC236}">
                <a16:creationId xmlns:a16="http://schemas.microsoft.com/office/drawing/2014/main" id="{2B9FCE06-CA3D-4781-A192-1CF63A50EA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0624" y="751759"/>
            <a:ext cx="2272313" cy="1278176"/>
          </a:xfrm>
          <a:prstGeom prst="rect">
            <a:avLst/>
          </a:prstGeom>
        </p:spPr>
      </p:pic>
      <p:pic>
        <p:nvPicPr>
          <p:cNvPr id="8" name="图片 7">
            <a:extLst>
              <a:ext uri="{FF2B5EF4-FFF2-40B4-BE49-F238E27FC236}">
                <a16:creationId xmlns:a16="http://schemas.microsoft.com/office/drawing/2014/main" id="{E500A850-B0BC-4E26-AF14-A57A1D7ED8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519" y="4473231"/>
            <a:ext cx="4118917" cy="2316891"/>
          </a:xfrm>
          <a:prstGeom prst="rect">
            <a:avLst/>
          </a:prstGeom>
        </p:spPr>
      </p:pic>
      <p:sp>
        <p:nvSpPr>
          <p:cNvPr id="4" name="灯片编号占位符 3">
            <a:extLst>
              <a:ext uri="{FF2B5EF4-FFF2-40B4-BE49-F238E27FC236}">
                <a16:creationId xmlns:a16="http://schemas.microsoft.com/office/drawing/2014/main" id="{760C0845-6751-4D57-9FD2-4593C4286A30}"/>
              </a:ext>
            </a:extLst>
          </p:cNvPr>
          <p:cNvSpPr>
            <a:spLocks noGrp="1"/>
          </p:cNvSpPr>
          <p:nvPr>
            <p:ph type="sldNum" sz="quarter" idx="12"/>
          </p:nvPr>
        </p:nvSpPr>
        <p:spPr/>
        <p:txBody>
          <a:bodyPr/>
          <a:lstStyle/>
          <a:p>
            <a:fld id="{B10D5614-B734-4280-8F57-1D4947433C97}" type="slidenum">
              <a:rPr lang="en-US" smtClean="0"/>
              <a:t>12</a:t>
            </a:fld>
            <a:endParaRPr lang="en-US" dirty="0"/>
          </a:p>
        </p:txBody>
      </p:sp>
    </p:spTree>
    <p:extLst>
      <p:ext uri="{BB962C8B-B14F-4D97-AF65-F5344CB8AC3E}">
        <p14:creationId xmlns:p14="http://schemas.microsoft.com/office/powerpoint/2010/main" val="36903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a:t>
            </a:r>
            <a:endParaRPr lang="en-US" sz="1100" b="1" dirty="0">
              <a:solidFill>
                <a:prstClr val="white"/>
              </a:solidFill>
            </a:endParaRPr>
          </a:p>
        </p:txBody>
      </p:sp>
      <p:sp>
        <p:nvSpPr>
          <p:cNvPr id="11"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小结</a:t>
            </a: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51" name="Picture 2" descr="http://www.qdit.com/upload/newsimg/2006714174520942.jpg"/>
          <p:cNvPicPr>
            <a:picLocks noChangeAspect="1" noChangeArrowheads="1"/>
          </p:cNvPicPr>
          <p:nvPr/>
        </p:nvPicPr>
        <p:blipFill>
          <a:blip r:embed="rId2" cstate="print"/>
          <a:srcRect/>
          <a:stretch>
            <a:fillRect/>
          </a:stretch>
        </p:blipFill>
        <p:spPr bwMode="auto">
          <a:xfrm>
            <a:off x="5904715" y="1155426"/>
            <a:ext cx="2884319" cy="2448272"/>
          </a:xfrm>
          <a:prstGeom prst="rect">
            <a:avLst/>
          </a:prstGeom>
          <a:noFill/>
        </p:spPr>
      </p:pic>
      <p:sp>
        <p:nvSpPr>
          <p:cNvPr id="52" name="TextBox 51"/>
          <p:cNvSpPr txBox="1"/>
          <p:nvPr/>
        </p:nvSpPr>
        <p:spPr>
          <a:xfrm>
            <a:off x="5760699" y="3648274"/>
            <a:ext cx="3456325" cy="307777"/>
          </a:xfrm>
          <a:prstGeom prst="rect">
            <a:avLst/>
          </a:prstGeom>
          <a:noFill/>
        </p:spPr>
        <p:txBody>
          <a:bodyPr wrap="square" rtlCol="0">
            <a:spAutoFit/>
          </a:bodyPr>
          <a:lstStyle/>
          <a:p>
            <a:r>
              <a:rPr lang="en-US" altLang="zh-CN" sz="1400" b="1" dirty="0">
                <a:latin typeface="华文中宋" pitchFamily="2" charset="-122"/>
                <a:ea typeface="华文中宋" pitchFamily="2" charset="-122"/>
              </a:rPr>
              <a:t>1964</a:t>
            </a:r>
            <a:r>
              <a:rPr lang="zh-CN" altLang="en-US" sz="1400" b="1" dirty="0">
                <a:latin typeface="华文中宋" pitchFamily="2" charset="-122"/>
                <a:ea typeface="华文中宋" pitchFamily="2" charset="-122"/>
              </a:rPr>
              <a:t>年第一台集成电路计算机</a:t>
            </a:r>
            <a:r>
              <a:rPr lang="en-US" altLang="zh-CN" sz="1400" b="1" dirty="0">
                <a:latin typeface="华文中宋" pitchFamily="2" charset="-122"/>
                <a:ea typeface="华文中宋" pitchFamily="2" charset="-122"/>
              </a:rPr>
              <a:t>IBM 360</a:t>
            </a:r>
            <a:endParaRPr lang="zh-CN" altLang="en-US" sz="1400" b="1" dirty="0">
              <a:latin typeface="华文中宋" pitchFamily="2" charset="-122"/>
              <a:ea typeface="华文中宋" pitchFamily="2" charset="-122"/>
            </a:endParaRPr>
          </a:p>
        </p:txBody>
      </p:sp>
      <p:pic>
        <p:nvPicPr>
          <p:cNvPr id="71" name="Picture 4" descr="http://www.qdit.com/upload/newsimg/2006714175018114.jpg"/>
          <p:cNvPicPr>
            <a:picLocks noChangeAspect="1" noChangeArrowheads="1"/>
          </p:cNvPicPr>
          <p:nvPr/>
        </p:nvPicPr>
        <p:blipFill>
          <a:blip r:embed="rId3" cstate="print"/>
          <a:srcRect/>
          <a:stretch>
            <a:fillRect/>
          </a:stretch>
        </p:blipFill>
        <p:spPr bwMode="auto">
          <a:xfrm>
            <a:off x="2952387" y="4035746"/>
            <a:ext cx="2800919" cy="2304256"/>
          </a:xfrm>
          <a:prstGeom prst="rect">
            <a:avLst/>
          </a:prstGeom>
          <a:noFill/>
        </p:spPr>
      </p:pic>
      <p:sp>
        <p:nvSpPr>
          <p:cNvPr id="72" name="矩形 71"/>
          <p:cNvSpPr/>
          <p:nvPr/>
        </p:nvSpPr>
        <p:spPr>
          <a:xfrm>
            <a:off x="2973974" y="6412010"/>
            <a:ext cx="2929007" cy="307777"/>
          </a:xfrm>
          <a:prstGeom prst="rect">
            <a:avLst/>
          </a:prstGeom>
        </p:spPr>
        <p:txBody>
          <a:bodyPr wrap="none">
            <a:spAutoFit/>
          </a:bodyPr>
          <a:lstStyle/>
          <a:p>
            <a:r>
              <a:rPr lang="en-US" altLang="zh-CN" sz="1400" b="1" dirty="0">
                <a:latin typeface="华文中宋" pitchFamily="2" charset="-122"/>
                <a:ea typeface="华文中宋" pitchFamily="2" charset="-122"/>
              </a:rPr>
              <a:t>1976</a:t>
            </a:r>
            <a:r>
              <a:rPr lang="zh-CN" altLang="en-US" sz="1400" b="1" dirty="0">
                <a:latin typeface="华文中宋" pitchFamily="2" charset="-122"/>
                <a:ea typeface="华文中宋" pitchFamily="2" charset="-122"/>
              </a:rPr>
              <a:t>年</a:t>
            </a:r>
            <a:r>
              <a:rPr lang="en-US" altLang="zh-CN" sz="1400" b="1" dirty="0">
                <a:latin typeface="华文中宋" pitchFamily="2" charset="-122"/>
                <a:ea typeface="华文中宋" pitchFamily="2" charset="-122"/>
              </a:rPr>
              <a:t>CRAY</a:t>
            </a:r>
            <a:r>
              <a:rPr lang="zh-CN" altLang="en-US" sz="1400" b="1" dirty="0">
                <a:latin typeface="华文中宋" pitchFamily="2" charset="-122"/>
                <a:ea typeface="华文中宋" pitchFamily="2" charset="-122"/>
              </a:rPr>
              <a:t>巨型矢量电子计算机</a:t>
            </a:r>
          </a:p>
        </p:txBody>
      </p:sp>
      <p:pic>
        <p:nvPicPr>
          <p:cNvPr id="73" name="Picture 8" descr="http://upload.chinaz.com/upimg/allimg/091003/0912290.jpg"/>
          <p:cNvPicPr>
            <a:picLocks noChangeAspect="1" noChangeArrowheads="1"/>
          </p:cNvPicPr>
          <p:nvPr/>
        </p:nvPicPr>
        <p:blipFill>
          <a:blip r:embed="rId4" cstate="print"/>
          <a:srcRect/>
          <a:stretch>
            <a:fillRect/>
          </a:stretch>
        </p:blipFill>
        <p:spPr bwMode="auto">
          <a:xfrm>
            <a:off x="2952387" y="1227434"/>
            <a:ext cx="2808312" cy="2376264"/>
          </a:xfrm>
          <a:prstGeom prst="rect">
            <a:avLst/>
          </a:prstGeom>
          <a:noFill/>
        </p:spPr>
      </p:pic>
      <p:sp>
        <p:nvSpPr>
          <p:cNvPr id="74" name="矩形 73"/>
          <p:cNvSpPr/>
          <p:nvPr/>
        </p:nvSpPr>
        <p:spPr>
          <a:xfrm>
            <a:off x="2782353" y="3631415"/>
            <a:ext cx="2956259" cy="307777"/>
          </a:xfrm>
          <a:prstGeom prst="rect">
            <a:avLst/>
          </a:prstGeom>
        </p:spPr>
        <p:txBody>
          <a:bodyPr wrap="none">
            <a:spAutoFit/>
          </a:bodyPr>
          <a:lstStyle/>
          <a:p>
            <a:r>
              <a:rPr lang="en-US" altLang="zh-CN" sz="1400" b="1" dirty="0">
                <a:latin typeface="华文中宋" pitchFamily="2" charset="-122"/>
                <a:ea typeface="华文中宋" pitchFamily="2" charset="-122"/>
              </a:rPr>
              <a:t>1958</a:t>
            </a:r>
            <a:r>
              <a:rPr lang="zh-CN" altLang="en-US" sz="1400" b="1" dirty="0">
                <a:latin typeface="华文中宋" pitchFamily="2" charset="-122"/>
                <a:ea typeface="华文中宋" pitchFamily="2" charset="-122"/>
              </a:rPr>
              <a:t>年中国第一台计算机</a:t>
            </a:r>
            <a:r>
              <a:rPr lang="en-US" altLang="zh-CN" sz="1400" b="1" dirty="0">
                <a:latin typeface="华文中宋" pitchFamily="2" charset="-122"/>
                <a:ea typeface="华文中宋" pitchFamily="2" charset="-122"/>
              </a:rPr>
              <a:t>DJS103</a:t>
            </a:r>
            <a:endParaRPr lang="zh-CN" altLang="en-US" sz="1400" b="1" dirty="0">
              <a:latin typeface="华文中宋" pitchFamily="2" charset="-122"/>
              <a:ea typeface="华文中宋" pitchFamily="2" charset="-122"/>
            </a:endParaRPr>
          </a:p>
        </p:txBody>
      </p:sp>
      <p:pic>
        <p:nvPicPr>
          <p:cNvPr id="75" name="Picture 10" descr="（图）PDP-11">
            <a:hlinkClick r:id="rId5" tooltip="点击查看原图"/>
          </p:cNvPr>
          <p:cNvPicPr>
            <a:picLocks noChangeAspect="1" noChangeArrowheads="1"/>
          </p:cNvPicPr>
          <p:nvPr/>
        </p:nvPicPr>
        <p:blipFill>
          <a:blip r:embed="rId6" cstate="print"/>
          <a:srcRect/>
          <a:stretch>
            <a:fillRect/>
          </a:stretch>
        </p:blipFill>
        <p:spPr bwMode="auto">
          <a:xfrm>
            <a:off x="5904715" y="4035746"/>
            <a:ext cx="2928325" cy="2304256"/>
          </a:xfrm>
          <a:prstGeom prst="rect">
            <a:avLst/>
          </a:prstGeom>
          <a:noFill/>
        </p:spPr>
      </p:pic>
      <p:sp>
        <p:nvSpPr>
          <p:cNvPr id="76" name="TextBox 75"/>
          <p:cNvSpPr txBox="1"/>
          <p:nvPr/>
        </p:nvSpPr>
        <p:spPr>
          <a:xfrm>
            <a:off x="457200" y="6412010"/>
            <a:ext cx="2060758" cy="307777"/>
          </a:xfrm>
          <a:prstGeom prst="rect">
            <a:avLst/>
          </a:prstGeom>
          <a:noFill/>
        </p:spPr>
        <p:txBody>
          <a:bodyPr wrap="square" rtlCol="0">
            <a:spAutoFit/>
          </a:bodyPr>
          <a:lstStyle/>
          <a:p>
            <a:r>
              <a:rPr lang="en-US" altLang="zh-CN" sz="1400" b="1" dirty="0">
                <a:latin typeface="华文中宋" pitchFamily="2" charset="-122"/>
                <a:ea typeface="华文中宋" pitchFamily="2" charset="-122"/>
              </a:rPr>
              <a:t>1970</a:t>
            </a:r>
            <a:r>
              <a:rPr lang="zh-CN" altLang="en-US" sz="1400" b="1" dirty="0">
                <a:latin typeface="华文中宋" pitchFamily="2" charset="-122"/>
                <a:ea typeface="华文中宋" pitchFamily="2" charset="-122"/>
              </a:rPr>
              <a:t>年</a:t>
            </a:r>
            <a:r>
              <a:rPr lang="en-US" altLang="zh-CN" sz="1400" b="1" dirty="0">
                <a:latin typeface="华文中宋" pitchFamily="2" charset="-122"/>
                <a:ea typeface="华文中宋" pitchFamily="2" charset="-122"/>
              </a:rPr>
              <a:t>DEC  PDP-11</a:t>
            </a:r>
            <a:endParaRPr lang="zh-CN" altLang="en-US" sz="1400" b="1" dirty="0">
              <a:latin typeface="华文中宋" pitchFamily="2" charset="-122"/>
              <a:ea typeface="华文中宋" pitchFamily="2" charset="-122"/>
            </a:endParaRPr>
          </a:p>
        </p:txBody>
      </p:sp>
      <p:pic>
        <p:nvPicPr>
          <p:cNvPr id="77" name="Picture 12" descr="http://hampage.hu/vax/kepek/VAX8800.jpg"/>
          <p:cNvPicPr>
            <a:picLocks noChangeAspect="1" noChangeArrowheads="1"/>
          </p:cNvPicPr>
          <p:nvPr/>
        </p:nvPicPr>
        <p:blipFill>
          <a:blip r:embed="rId7" cstate="print"/>
          <a:srcRect/>
          <a:stretch>
            <a:fillRect/>
          </a:stretch>
        </p:blipFill>
        <p:spPr bwMode="auto">
          <a:xfrm>
            <a:off x="288091" y="4035746"/>
            <a:ext cx="2520280" cy="2290961"/>
          </a:xfrm>
          <a:prstGeom prst="rect">
            <a:avLst/>
          </a:prstGeom>
          <a:noFill/>
        </p:spPr>
      </p:pic>
      <p:sp>
        <p:nvSpPr>
          <p:cNvPr id="78" name="TextBox 77"/>
          <p:cNvSpPr txBox="1"/>
          <p:nvPr/>
        </p:nvSpPr>
        <p:spPr>
          <a:xfrm>
            <a:off x="6408771" y="6412010"/>
            <a:ext cx="2376264" cy="307777"/>
          </a:xfrm>
          <a:prstGeom prst="rect">
            <a:avLst/>
          </a:prstGeom>
          <a:noFill/>
        </p:spPr>
        <p:txBody>
          <a:bodyPr wrap="square" rtlCol="0">
            <a:spAutoFit/>
          </a:bodyPr>
          <a:lstStyle/>
          <a:p>
            <a:r>
              <a:rPr lang="en-US" altLang="zh-CN" sz="1400" b="1" dirty="0">
                <a:solidFill>
                  <a:schemeClr val="tx1">
                    <a:lumMod val="50000"/>
                  </a:schemeClr>
                </a:solidFill>
                <a:latin typeface="华文中宋" pitchFamily="2" charset="-122"/>
                <a:ea typeface="华文中宋" pitchFamily="2" charset="-122"/>
              </a:rPr>
              <a:t>1986</a:t>
            </a:r>
            <a:r>
              <a:rPr lang="zh-CN" altLang="en-US" sz="1400" b="1" dirty="0">
                <a:solidFill>
                  <a:schemeClr val="tx1">
                    <a:lumMod val="50000"/>
                  </a:schemeClr>
                </a:solidFill>
                <a:latin typeface="华文中宋" pitchFamily="2" charset="-122"/>
                <a:ea typeface="华文中宋" pitchFamily="2" charset="-122"/>
              </a:rPr>
              <a:t>年 </a:t>
            </a:r>
            <a:r>
              <a:rPr lang="en-US" altLang="zh-CN" sz="1400" b="1" dirty="0">
                <a:solidFill>
                  <a:schemeClr val="tx1">
                    <a:lumMod val="50000"/>
                  </a:schemeClr>
                </a:solidFill>
                <a:latin typeface="华文中宋" pitchFamily="2" charset="-122"/>
                <a:ea typeface="华文中宋" pitchFamily="2" charset="-122"/>
              </a:rPr>
              <a:t>VAX 8800</a:t>
            </a:r>
            <a:endParaRPr lang="zh-CN" altLang="en-US" sz="1400" b="1" dirty="0">
              <a:solidFill>
                <a:schemeClr val="tx1">
                  <a:lumMod val="50000"/>
                </a:schemeClr>
              </a:solidFill>
              <a:latin typeface="华文中宋" pitchFamily="2" charset="-122"/>
              <a:ea typeface="华文中宋" pitchFamily="2" charset="-122"/>
            </a:endParaRPr>
          </a:p>
        </p:txBody>
      </p:sp>
      <p:pic>
        <p:nvPicPr>
          <p:cNvPr id="79" name="Picture 13"/>
          <p:cNvPicPr>
            <a:picLocks noChangeAspect="1" noChangeArrowheads="1"/>
          </p:cNvPicPr>
          <p:nvPr/>
        </p:nvPicPr>
        <p:blipFill>
          <a:blip r:embed="rId8" cstate="print"/>
          <a:srcRect/>
          <a:stretch>
            <a:fillRect/>
          </a:stretch>
        </p:blipFill>
        <p:spPr bwMode="auto">
          <a:xfrm>
            <a:off x="216083" y="1227434"/>
            <a:ext cx="2592288" cy="2376264"/>
          </a:xfrm>
          <a:prstGeom prst="rect">
            <a:avLst/>
          </a:prstGeom>
          <a:noFill/>
          <a:ln w="9525">
            <a:noFill/>
            <a:miter lim="800000"/>
            <a:headEnd/>
            <a:tailEnd/>
          </a:ln>
        </p:spPr>
      </p:pic>
      <p:sp>
        <p:nvSpPr>
          <p:cNvPr id="80" name="矩形 79"/>
          <p:cNvSpPr/>
          <p:nvPr/>
        </p:nvSpPr>
        <p:spPr>
          <a:xfrm>
            <a:off x="727381" y="3648274"/>
            <a:ext cx="1790577" cy="307777"/>
          </a:xfrm>
          <a:prstGeom prst="rect">
            <a:avLst/>
          </a:prstGeom>
        </p:spPr>
        <p:txBody>
          <a:bodyPr wrap="square">
            <a:spAutoFit/>
          </a:bodyPr>
          <a:lstStyle/>
          <a:p>
            <a:r>
              <a:rPr lang="en-US" altLang="zh-CN" sz="1400" b="1" dirty="0">
                <a:latin typeface="华文中宋" pitchFamily="2" charset="-122"/>
                <a:ea typeface="华文中宋" pitchFamily="2" charset="-122"/>
              </a:rPr>
              <a:t>1952</a:t>
            </a:r>
            <a:r>
              <a:rPr lang="zh-CN" altLang="en-US" sz="1400" b="1" dirty="0">
                <a:latin typeface="华文中宋" pitchFamily="2" charset="-122"/>
                <a:ea typeface="华文中宋" pitchFamily="2" charset="-122"/>
              </a:rPr>
              <a:t>年</a:t>
            </a:r>
            <a:r>
              <a:rPr lang="en-US" altLang="zh-CN" sz="1400" b="1" dirty="0">
                <a:latin typeface="华文中宋" pitchFamily="2" charset="-122"/>
                <a:ea typeface="华文中宋" pitchFamily="2" charset="-122"/>
              </a:rPr>
              <a:t>IBM 701</a:t>
            </a:r>
            <a:endParaRPr lang="zh-CN" altLang="en-US" sz="1400" b="1" dirty="0">
              <a:latin typeface="华文中宋" pitchFamily="2" charset="-122"/>
              <a:ea typeface="华文中宋" pitchFamily="2" charset="-122"/>
            </a:endParaRPr>
          </a:p>
        </p:txBody>
      </p:sp>
      <p:sp>
        <p:nvSpPr>
          <p:cNvPr id="3" name="灯片编号占位符 2">
            <a:extLst>
              <a:ext uri="{FF2B5EF4-FFF2-40B4-BE49-F238E27FC236}">
                <a16:creationId xmlns:a16="http://schemas.microsoft.com/office/drawing/2014/main" id="{03CEB8CC-E7E2-4C62-B534-48BCFDDD5105}"/>
              </a:ext>
            </a:extLst>
          </p:cNvPr>
          <p:cNvSpPr>
            <a:spLocks noGrp="1"/>
          </p:cNvSpPr>
          <p:nvPr>
            <p:ph type="sldNum" sz="quarter" idx="12"/>
          </p:nvPr>
        </p:nvSpPr>
        <p:spPr/>
        <p:txBody>
          <a:bodyPr/>
          <a:lstStyle/>
          <a:p>
            <a:fld id="{B10D5614-B734-4280-8F57-1D4947433C97}" type="slidenum">
              <a:rPr lang="en-US" smtClean="0"/>
              <a:t>13</a:t>
            </a:fld>
            <a:endParaRPr lang="en-US" dirty="0"/>
          </a:p>
        </p:txBody>
      </p:sp>
    </p:spTree>
    <p:extLst>
      <p:ext uri="{BB962C8B-B14F-4D97-AF65-F5344CB8AC3E}">
        <p14:creationId xmlns:p14="http://schemas.microsoft.com/office/powerpoint/2010/main" val="418051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ACCB2754-7226-4B2B-AEDB-3C87CD258C49}"/>
              </a:ext>
            </a:extLst>
          </p:cNvPr>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pic>
        <p:nvPicPr>
          <p:cNvPr id="5" name="内容占位符 6" descr="09petaflop_ibm_roadrunner.jpg">
            <a:extLst>
              <a:ext uri="{FF2B5EF4-FFF2-40B4-BE49-F238E27FC236}">
                <a16:creationId xmlns:a16="http://schemas.microsoft.com/office/drawing/2014/main" id="{BCD88024-EC9F-4295-81EE-9BE0848B3C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269" y="1268097"/>
            <a:ext cx="3096344" cy="21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A4212D6-7FC0-4FBC-A434-BF05BAA37E08}"/>
              </a:ext>
            </a:extLst>
          </p:cNvPr>
          <p:cNvSpPr/>
          <p:nvPr/>
        </p:nvSpPr>
        <p:spPr>
          <a:xfrm>
            <a:off x="248793" y="3448229"/>
            <a:ext cx="4318811" cy="738664"/>
          </a:xfrm>
          <a:prstGeom prst="rect">
            <a:avLst/>
          </a:prstGeom>
        </p:spPr>
        <p:txBody>
          <a:bodyPr wrap="none">
            <a:spAutoFit/>
          </a:bodyPr>
          <a:lstStyle/>
          <a:p>
            <a:r>
              <a:rPr lang="en-US" altLang="zh-CN" sz="1400" b="1" dirty="0">
                <a:solidFill>
                  <a:schemeClr val="tx2"/>
                </a:solidFill>
                <a:latin typeface="华文仿宋" panose="02010600040101010101" pitchFamily="2" charset="-122"/>
                <a:ea typeface="华文仿宋" panose="02010600040101010101" pitchFamily="2" charset="-122"/>
              </a:rPr>
              <a:t>1.IBM</a:t>
            </a:r>
            <a:r>
              <a:rPr lang="zh-CN" altLang="en-US" sz="1400" b="1" dirty="0">
                <a:solidFill>
                  <a:schemeClr val="tx2"/>
                </a:solidFill>
                <a:latin typeface="华文仿宋" panose="02010600040101010101" pitchFamily="2" charset="-122"/>
                <a:ea typeface="华文仿宋" panose="02010600040101010101" pitchFamily="2" charset="-122"/>
              </a:rPr>
              <a:t> </a:t>
            </a:r>
            <a:r>
              <a:rPr lang="en-US" altLang="zh-CN" sz="1400" b="1" dirty="0">
                <a:solidFill>
                  <a:schemeClr val="tx2"/>
                </a:solidFill>
                <a:latin typeface="华文仿宋" panose="02010600040101010101" pitchFamily="2" charset="-122"/>
                <a:ea typeface="华文仿宋" panose="02010600040101010101" pitchFamily="2" charset="-122"/>
              </a:rPr>
              <a:t>Roadrunner</a:t>
            </a:r>
            <a:r>
              <a:rPr lang="zh-CN" altLang="en-US" sz="1400" b="1" dirty="0">
                <a:solidFill>
                  <a:schemeClr val="tx2"/>
                </a:solidFill>
                <a:latin typeface="华文仿宋" panose="02010600040101010101" pitchFamily="2" charset="-122"/>
                <a:ea typeface="华文仿宋" panose="02010600040101010101" pitchFamily="2" charset="-122"/>
              </a:rPr>
              <a:t>（走鹊）</a:t>
            </a:r>
            <a:endParaRPr lang="en-US" altLang="zh-CN" sz="1400" b="1" dirty="0">
              <a:solidFill>
                <a:schemeClr val="tx2"/>
              </a:solidFill>
              <a:latin typeface="华文仿宋" panose="02010600040101010101" pitchFamily="2" charset="-122"/>
              <a:ea typeface="华文仿宋" panose="02010600040101010101" pitchFamily="2" charset="-122"/>
            </a:endParaRPr>
          </a:p>
          <a:p>
            <a:r>
              <a:rPr lang="en-US" altLang="en-US" sz="1400" b="1" dirty="0">
                <a:solidFill>
                  <a:schemeClr val="tx2"/>
                </a:solidFill>
                <a:latin typeface="华文仿宋" panose="02010600040101010101" pitchFamily="2" charset="-122"/>
                <a:ea typeface="华文仿宋" panose="02010600040101010101" pitchFamily="2" charset="-122"/>
              </a:rPr>
              <a:t>129</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600</a:t>
            </a:r>
            <a:r>
              <a:rPr lang="en-US" altLang="zh-CN" sz="1400" b="1" dirty="0">
                <a:solidFill>
                  <a:schemeClr val="tx2"/>
                </a:solidFill>
                <a:latin typeface="华文仿宋" panose="02010600040101010101" pitchFamily="2" charset="-122"/>
                <a:ea typeface="华文仿宋" panose="02010600040101010101" pitchFamily="2" charset="-122"/>
              </a:rPr>
              <a:t> </a:t>
            </a:r>
            <a:r>
              <a:rPr lang="zh-CN" altLang="en-US" sz="1400" b="1" dirty="0">
                <a:solidFill>
                  <a:schemeClr val="tx2"/>
                </a:solidFill>
                <a:latin typeface="华文仿宋" panose="02010600040101010101" pitchFamily="2" charset="-122"/>
                <a:ea typeface="华文仿宋" panose="02010600040101010101" pitchFamily="2" charset="-122"/>
              </a:rPr>
              <a:t>个计算核心，</a:t>
            </a:r>
            <a:r>
              <a:rPr lang="en-US" altLang="en-US" sz="1400" b="1" dirty="0">
                <a:solidFill>
                  <a:schemeClr val="tx2"/>
                </a:solidFill>
                <a:latin typeface="华文仿宋" panose="02010600040101010101" pitchFamily="2" charset="-122"/>
                <a:ea typeface="华文仿宋" panose="02010600040101010101" pitchFamily="2" charset="-122"/>
              </a:rPr>
              <a:t>1</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105</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000</a:t>
            </a:r>
            <a:r>
              <a:rPr lang="zh-CN" altLang="en-US" sz="1400" b="1" dirty="0">
                <a:solidFill>
                  <a:schemeClr val="tx2"/>
                </a:solidFill>
                <a:latin typeface="华文仿宋" panose="02010600040101010101" pitchFamily="2" charset="-122"/>
                <a:ea typeface="华文仿宋" panose="02010600040101010101" pitchFamily="2" charset="-122"/>
              </a:rPr>
              <a:t> </a:t>
            </a:r>
            <a:r>
              <a:rPr lang="en-US" altLang="zh-CN" sz="1400" b="1" dirty="0">
                <a:solidFill>
                  <a:schemeClr val="tx2"/>
                </a:solidFill>
                <a:latin typeface="华文仿宋" panose="02010600040101010101" pitchFamily="2" charset="-122"/>
                <a:ea typeface="华文仿宋" panose="02010600040101010101" pitchFamily="2" charset="-122"/>
              </a:rPr>
              <a:t>G</a:t>
            </a:r>
            <a:r>
              <a:rPr lang="en-US" altLang="zh-TW" sz="1400" b="1" dirty="0">
                <a:solidFill>
                  <a:schemeClr val="tx2"/>
                </a:solidFill>
                <a:latin typeface="华文仿宋" panose="02010600040101010101" pitchFamily="2" charset="-122"/>
                <a:ea typeface="华文仿宋" panose="02010600040101010101" pitchFamily="2" charset="-122"/>
              </a:rPr>
              <a:t>F</a:t>
            </a:r>
            <a:r>
              <a:rPr lang="en-US" altLang="zh-CN" sz="1400" b="1" dirty="0">
                <a:solidFill>
                  <a:schemeClr val="tx2"/>
                </a:solidFill>
                <a:latin typeface="华文仿宋" panose="02010600040101010101" pitchFamily="2" charset="-122"/>
                <a:ea typeface="华文仿宋" panose="02010600040101010101" pitchFamily="2" charset="-122"/>
              </a:rPr>
              <a:t>LOPS</a:t>
            </a:r>
            <a:r>
              <a:rPr lang="zh-CN" altLang="en-US" sz="1400" b="1" dirty="0">
                <a:solidFill>
                  <a:schemeClr val="tx2"/>
                </a:solidFill>
                <a:latin typeface="华文仿宋" panose="02010600040101010101" pitchFamily="2" charset="-122"/>
                <a:ea typeface="华文仿宋" panose="02010600040101010101" pitchFamily="2" charset="-122"/>
              </a:rPr>
              <a:t>（</a:t>
            </a:r>
            <a:r>
              <a:rPr lang="en-US" altLang="zh-CN" sz="1400" b="1" dirty="0">
                <a:solidFill>
                  <a:schemeClr val="tx2"/>
                </a:solidFill>
                <a:latin typeface="华文仿宋" panose="02010600040101010101" pitchFamily="2" charset="-122"/>
                <a:ea typeface="华文仿宋" panose="02010600040101010101" pitchFamily="2" charset="-122"/>
              </a:rPr>
              <a:t>1105</a:t>
            </a:r>
            <a:r>
              <a:rPr lang="zh-CN" altLang="en-US" sz="1400" b="1" dirty="0">
                <a:solidFill>
                  <a:schemeClr val="tx2"/>
                </a:solidFill>
                <a:latin typeface="华文仿宋" panose="02010600040101010101" pitchFamily="2" charset="-122"/>
                <a:ea typeface="华文仿宋" panose="02010600040101010101" pitchFamily="2" charset="-122"/>
              </a:rPr>
              <a:t>万亿）</a:t>
            </a:r>
          </a:p>
          <a:p>
            <a:endParaRPr lang="zh-CN" altLang="en-US" sz="1400" b="1" dirty="0">
              <a:solidFill>
                <a:schemeClr val="tx2"/>
              </a:solidFill>
              <a:latin typeface="华文仿宋" panose="02010600040101010101" pitchFamily="2" charset="-122"/>
              <a:ea typeface="华文仿宋" panose="02010600040101010101" pitchFamily="2" charset="-122"/>
            </a:endParaRPr>
          </a:p>
        </p:txBody>
      </p:sp>
      <p:sp>
        <p:nvSpPr>
          <p:cNvPr id="7" name="矩形 6">
            <a:extLst>
              <a:ext uri="{FF2B5EF4-FFF2-40B4-BE49-F238E27FC236}">
                <a16:creationId xmlns:a16="http://schemas.microsoft.com/office/drawing/2014/main" id="{A045E109-2C57-4CE4-9B3D-AA5E7D938D94}"/>
              </a:ext>
            </a:extLst>
          </p:cNvPr>
          <p:cNvSpPr/>
          <p:nvPr/>
        </p:nvSpPr>
        <p:spPr>
          <a:xfrm>
            <a:off x="4427984" y="692696"/>
            <a:ext cx="4608512" cy="369332"/>
          </a:xfrm>
          <a:prstGeom prst="rect">
            <a:avLst/>
          </a:prstGeom>
        </p:spPr>
        <p:txBody>
          <a:bodyPr wrap="square">
            <a:spAutoFit/>
          </a:bodyPr>
          <a:lstStyle/>
          <a:p>
            <a:pPr>
              <a:spcBef>
                <a:spcPct val="50000"/>
              </a:spcBef>
            </a:pPr>
            <a:r>
              <a:rPr lang="zh-CN" altLang="en-US" b="1" dirty="0">
                <a:solidFill>
                  <a:schemeClr val="tx2"/>
                </a:solidFill>
                <a:latin typeface="华文仿宋" panose="02010600040101010101" pitchFamily="2" charset="-122"/>
                <a:ea typeface="华文仿宋" panose="02010600040101010101" pitchFamily="2" charset="-122"/>
              </a:rPr>
              <a:t>最快的四台超级计算机（截止到 </a:t>
            </a:r>
            <a:r>
              <a:rPr lang="en-US" altLang="zh-CN" b="1" dirty="0">
                <a:solidFill>
                  <a:schemeClr val="tx2"/>
                </a:solidFill>
                <a:latin typeface="华文仿宋" panose="02010600040101010101" pitchFamily="2" charset="-122"/>
                <a:ea typeface="华文仿宋" panose="02010600040101010101" pitchFamily="2" charset="-122"/>
              </a:rPr>
              <a:t>2009.06</a:t>
            </a:r>
            <a:r>
              <a:rPr lang="zh-CN" altLang="en-US" b="1" dirty="0">
                <a:solidFill>
                  <a:schemeClr val="tx2"/>
                </a:solidFill>
                <a:latin typeface="华文仿宋" panose="02010600040101010101" pitchFamily="2" charset="-122"/>
                <a:ea typeface="华文仿宋" panose="02010600040101010101" pitchFamily="2" charset="-122"/>
              </a:rPr>
              <a:t>）</a:t>
            </a:r>
          </a:p>
        </p:txBody>
      </p:sp>
      <p:pic>
        <p:nvPicPr>
          <p:cNvPr id="8" name="Picture 4" descr="http://blogs.knoxnews.com/knx/munger/jaguartests.jpg">
            <a:extLst>
              <a:ext uri="{FF2B5EF4-FFF2-40B4-BE49-F238E27FC236}">
                <a16:creationId xmlns:a16="http://schemas.microsoft.com/office/drawing/2014/main" id="{6BFC182B-40E5-4DDC-BF03-5642A206D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707" y="1253706"/>
            <a:ext cx="3272093" cy="210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A8ECAE4-9BE0-4FFF-B8EE-F31E013C4F00}"/>
              </a:ext>
            </a:extLst>
          </p:cNvPr>
          <p:cNvSpPr/>
          <p:nvPr/>
        </p:nvSpPr>
        <p:spPr>
          <a:xfrm>
            <a:off x="4982957" y="3399230"/>
            <a:ext cx="4363695" cy="738664"/>
          </a:xfrm>
          <a:prstGeom prst="rect">
            <a:avLst/>
          </a:prstGeom>
        </p:spPr>
        <p:txBody>
          <a:bodyPr wrap="none">
            <a:spAutoFit/>
          </a:bodyPr>
          <a:lstStyle/>
          <a:p>
            <a:r>
              <a:rPr lang="en-US" altLang="zh-CN" sz="1400" b="1" dirty="0">
                <a:solidFill>
                  <a:schemeClr val="tx2"/>
                </a:solidFill>
                <a:latin typeface="华文仿宋" panose="02010600040101010101" pitchFamily="2" charset="-122"/>
                <a:ea typeface="华文仿宋" panose="02010600040101010101" pitchFamily="2" charset="-122"/>
              </a:rPr>
              <a:t>2.Cray XT5 Jaguar</a:t>
            </a:r>
            <a:r>
              <a:rPr lang="zh-CN" altLang="en-US" sz="1400" b="1" dirty="0">
                <a:solidFill>
                  <a:schemeClr val="tx2"/>
                </a:solidFill>
                <a:latin typeface="华文仿宋" panose="02010600040101010101" pitchFamily="2" charset="-122"/>
                <a:ea typeface="华文仿宋" panose="02010600040101010101" pitchFamily="2" charset="-122"/>
              </a:rPr>
              <a:t>（美洲虎）</a:t>
            </a:r>
            <a:endParaRPr lang="en-US" altLang="zh-CN" sz="1400" b="1" dirty="0">
              <a:solidFill>
                <a:schemeClr val="tx2"/>
              </a:solidFill>
              <a:latin typeface="华文仿宋" panose="02010600040101010101" pitchFamily="2" charset="-122"/>
              <a:ea typeface="华文仿宋" panose="02010600040101010101" pitchFamily="2" charset="-122"/>
            </a:endParaRPr>
          </a:p>
          <a:p>
            <a:r>
              <a:rPr lang="en-US" altLang="en-US" sz="1400" b="1" dirty="0">
                <a:solidFill>
                  <a:schemeClr val="tx2"/>
                </a:solidFill>
                <a:latin typeface="华文仿宋" panose="02010600040101010101" pitchFamily="2" charset="-122"/>
                <a:ea typeface="华文仿宋" panose="02010600040101010101" pitchFamily="2" charset="-122"/>
              </a:rPr>
              <a:t>150</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152</a:t>
            </a:r>
            <a:r>
              <a:rPr lang="en-US" altLang="zh-CN" sz="1400" b="1" dirty="0">
                <a:solidFill>
                  <a:schemeClr val="tx2"/>
                </a:solidFill>
                <a:latin typeface="华文仿宋" panose="02010600040101010101" pitchFamily="2" charset="-122"/>
                <a:ea typeface="华文仿宋" panose="02010600040101010101" pitchFamily="2" charset="-122"/>
              </a:rPr>
              <a:t> </a:t>
            </a:r>
            <a:r>
              <a:rPr lang="zh-CN" altLang="en-US" sz="1400" b="1" dirty="0">
                <a:solidFill>
                  <a:schemeClr val="tx2"/>
                </a:solidFill>
                <a:latin typeface="华文仿宋" panose="02010600040101010101" pitchFamily="2" charset="-122"/>
                <a:ea typeface="华文仿宋" panose="02010600040101010101" pitchFamily="2" charset="-122"/>
              </a:rPr>
              <a:t>个计算核心，</a:t>
            </a:r>
            <a:r>
              <a:rPr lang="en-US" altLang="en-US" sz="1400" b="1" dirty="0">
                <a:solidFill>
                  <a:schemeClr val="tx2"/>
                </a:solidFill>
                <a:latin typeface="华文仿宋" panose="02010600040101010101" pitchFamily="2" charset="-122"/>
                <a:ea typeface="华文仿宋" panose="02010600040101010101" pitchFamily="2" charset="-122"/>
              </a:rPr>
              <a:t>1</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059</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000</a:t>
            </a:r>
            <a:r>
              <a:rPr lang="en-US" altLang="zh-CN" sz="1400" b="1" dirty="0">
                <a:solidFill>
                  <a:schemeClr val="tx2"/>
                </a:solidFill>
                <a:latin typeface="华文仿宋" panose="02010600040101010101" pitchFamily="2" charset="-122"/>
                <a:ea typeface="华文仿宋" panose="02010600040101010101" pitchFamily="2" charset="-122"/>
              </a:rPr>
              <a:t> GFLOPS</a:t>
            </a:r>
            <a:r>
              <a:rPr lang="zh-CN" altLang="en-US" sz="1400" b="1" dirty="0">
                <a:solidFill>
                  <a:schemeClr val="tx2"/>
                </a:solidFill>
                <a:latin typeface="华文仿宋" panose="02010600040101010101" pitchFamily="2" charset="-122"/>
                <a:ea typeface="华文仿宋" panose="02010600040101010101" pitchFamily="2" charset="-122"/>
              </a:rPr>
              <a:t>（</a:t>
            </a:r>
            <a:r>
              <a:rPr lang="en-US" altLang="zh-CN" sz="1400" b="1" dirty="0">
                <a:solidFill>
                  <a:schemeClr val="tx2"/>
                </a:solidFill>
                <a:latin typeface="华文仿宋" panose="02010600040101010101" pitchFamily="2" charset="-122"/>
                <a:ea typeface="华文仿宋" panose="02010600040101010101" pitchFamily="2" charset="-122"/>
              </a:rPr>
              <a:t>1059</a:t>
            </a:r>
            <a:r>
              <a:rPr lang="zh-CN" altLang="en-US" sz="1400" b="1" dirty="0">
                <a:solidFill>
                  <a:schemeClr val="tx2"/>
                </a:solidFill>
                <a:latin typeface="华文仿宋" panose="02010600040101010101" pitchFamily="2" charset="-122"/>
                <a:ea typeface="华文仿宋" panose="02010600040101010101" pitchFamily="2" charset="-122"/>
              </a:rPr>
              <a:t>万亿）</a:t>
            </a:r>
          </a:p>
          <a:p>
            <a:endParaRPr lang="zh-CN" altLang="en-US" sz="1400" b="1" dirty="0">
              <a:solidFill>
                <a:schemeClr val="tx2"/>
              </a:solidFill>
              <a:latin typeface="华文仿宋" panose="02010600040101010101" pitchFamily="2" charset="-122"/>
              <a:ea typeface="华文仿宋" panose="02010600040101010101" pitchFamily="2" charset="-122"/>
            </a:endParaRPr>
          </a:p>
        </p:txBody>
      </p:sp>
      <p:pic>
        <p:nvPicPr>
          <p:cNvPr id="10" name="Picture 2" descr="http://www.anl.gov/Media_Center/ArgonneNow/Spring_2008/images/Bthrough_BJP2-hirez.jpg">
            <a:extLst>
              <a:ext uri="{FF2B5EF4-FFF2-40B4-BE49-F238E27FC236}">
                <a16:creationId xmlns:a16="http://schemas.microsoft.com/office/drawing/2014/main" id="{D43FFF6B-8E98-4D12-AD07-4494067412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950" y="3995746"/>
            <a:ext cx="3103961" cy="205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1DCFBC95-5DCA-41B0-8220-0389234C55C8}"/>
              </a:ext>
            </a:extLst>
          </p:cNvPr>
          <p:cNvSpPr/>
          <p:nvPr/>
        </p:nvSpPr>
        <p:spPr>
          <a:xfrm>
            <a:off x="323975" y="6119336"/>
            <a:ext cx="4104009" cy="738664"/>
          </a:xfrm>
          <a:prstGeom prst="rect">
            <a:avLst/>
          </a:prstGeom>
        </p:spPr>
        <p:txBody>
          <a:bodyPr wrap="none">
            <a:spAutoFit/>
          </a:bodyPr>
          <a:lstStyle/>
          <a:p>
            <a:r>
              <a:rPr lang="en-US" altLang="zh-CN" sz="1400" b="1" dirty="0">
                <a:solidFill>
                  <a:schemeClr val="tx2"/>
                </a:solidFill>
                <a:latin typeface="华文仿宋" panose="02010600040101010101" pitchFamily="2" charset="-122"/>
                <a:ea typeface="华文仿宋" panose="02010600040101010101" pitchFamily="2" charset="-122"/>
              </a:rPr>
              <a:t>3.</a:t>
            </a:r>
            <a:r>
              <a:rPr lang="en-US" altLang="en-US" sz="1400" b="1" dirty="0">
                <a:solidFill>
                  <a:schemeClr val="tx2"/>
                </a:solidFill>
                <a:latin typeface="华文仿宋" panose="02010600040101010101" pitchFamily="2" charset="-122"/>
                <a:ea typeface="华文仿宋" panose="02010600040101010101" pitchFamily="2" charset="-122"/>
              </a:rPr>
              <a:t>IBM JUGENE-Blue Gene/P</a:t>
            </a:r>
            <a:r>
              <a:rPr lang="zh-CN" altLang="en-US" sz="1400" b="1" dirty="0">
                <a:solidFill>
                  <a:schemeClr val="tx2"/>
                </a:solidFill>
                <a:latin typeface="华文仿宋" panose="02010600040101010101" pitchFamily="2" charset="-122"/>
                <a:ea typeface="华文仿宋" panose="02010600040101010101" pitchFamily="2" charset="-122"/>
              </a:rPr>
              <a:t>（蓝色基因）</a:t>
            </a:r>
            <a:endParaRPr lang="en-US" altLang="en-US" sz="1400" b="1" dirty="0">
              <a:solidFill>
                <a:schemeClr val="tx2"/>
              </a:solidFill>
              <a:latin typeface="华文仿宋" panose="02010600040101010101" pitchFamily="2" charset="-122"/>
              <a:ea typeface="华文仿宋" panose="02010600040101010101" pitchFamily="2" charset="-122"/>
            </a:endParaRPr>
          </a:p>
          <a:p>
            <a:r>
              <a:rPr lang="en-US" altLang="zh-CN" sz="1400" b="1" dirty="0">
                <a:solidFill>
                  <a:schemeClr val="tx2"/>
                </a:solidFill>
                <a:latin typeface="华文仿宋" panose="02010600040101010101" pitchFamily="2" charset="-122"/>
                <a:ea typeface="华文仿宋" panose="02010600040101010101" pitchFamily="2" charset="-122"/>
              </a:rPr>
              <a:t>294 912 </a:t>
            </a:r>
            <a:r>
              <a:rPr lang="zh-CN" altLang="en-US" sz="1400" b="1" dirty="0">
                <a:solidFill>
                  <a:schemeClr val="tx2"/>
                </a:solidFill>
                <a:latin typeface="华文仿宋" panose="02010600040101010101" pitchFamily="2" charset="-122"/>
                <a:ea typeface="华文仿宋" panose="02010600040101010101" pitchFamily="2" charset="-122"/>
              </a:rPr>
              <a:t>个计算核心，</a:t>
            </a:r>
            <a:r>
              <a:rPr lang="en-US" altLang="en-US" sz="1400" b="1" dirty="0">
                <a:solidFill>
                  <a:schemeClr val="tx2"/>
                </a:solidFill>
                <a:latin typeface="华文仿宋" panose="02010600040101010101" pitchFamily="2" charset="-122"/>
                <a:ea typeface="华文仿宋" panose="02010600040101010101" pitchFamily="2" charset="-122"/>
              </a:rPr>
              <a:t>825</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500</a:t>
            </a:r>
            <a:r>
              <a:rPr lang="en-US" altLang="zh-CN" sz="1400" b="1" dirty="0">
                <a:solidFill>
                  <a:schemeClr val="tx2"/>
                </a:solidFill>
                <a:latin typeface="华文仿宋" panose="02010600040101010101" pitchFamily="2" charset="-122"/>
                <a:ea typeface="华文仿宋" panose="02010600040101010101" pitchFamily="2" charset="-122"/>
              </a:rPr>
              <a:t> GFLOPS</a:t>
            </a:r>
            <a:r>
              <a:rPr lang="zh-CN" altLang="en-US" sz="1400" b="1" dirty="0">
                <a:solidFill>
                  <a:schemeClr val="tx2"/>
                </a:solidFill>
                <a:latin typeface="华文仿宋" panose="02010600040101010101" pitchFamily="2" charset="-122"/>
                <a:ea typeface="华文仿宋" panose="02010600040101010101" pitchFamily="2" charset="-122"/>
              </a:rPr>
              <a:t>（</a:t>
            </a:r>
            <a:r>
              <a:rPr lang="en-US" altLang="zh-CN" sz="1400" b="1" dirty="0">
                <a:solidFill>
                  <a:schemeClr val="tx2"/>
                </a:solidFill>
                <a:latin typeface="华文仿宋" panose="02010600040101010101" pitchFamily="2" charset="-122"/>
                <a:ea typeface="华文仿宋" panose="02010600040101010101" pitchFamily="2" charset="-122"/>
              </a:rPr>
              <a:t>825</a:t>
            </a:r>
            <a:r>
              <a:rPr lang="zh-CN" altLang="en-US" sz="1400" b="1" dirty="0">
                <a:solidFill>
                  <a:schemeClr val="tx2"/>
                </a:solidFill>
                <a:latin typeface="华文仿宋" panose="02010600040101010101" pitchFamily="2" charset="-122"/>
                <a:ea typeface="华文仿宋" panose="02010600040101010101" pitchFamily="2" charset="-122"/>
              </a:rPr>
              <a:t>万亿）</a:t>
            </a:r>
          </a:p>
          <a:p>
            <a:r>
              <a:rPr lang="en-US" altLang="en-US" sz="1400" b="1" dirty="0">
                <a:solidFill>
                  <a:schemeClr val="tx2"/>
                </a:solidFill>
                <a:latin typeface="华文仿宋" panose="02010600040101010101" pitchFamily="2" charset="-122"/>
                <a:ea typeface="华文仿宋" panose="02010600040101010101" pitchFamily="2" charset="-122"/>
              </a:rPr>
              <a:t> </a:t>
            </a:r>
            <a:endParaRPr lang="zh-CN" altLang="en-US" sz="1400" b="1" dirty="0">
              <a:solidFill>
                <a:schemeClr val="tx2"/>
              </a:solidFill>
              <a:latin typeface="华文仿宋" panose="02010600040101010101" pitchFamily="2" charset="-122"/>
              <a:ea typeface="华文仿宋" panose="02010600040101010101" pitchFamily="2" charset="-122"/>
            </a:endParaRPr>
          </a:p>
        </p:txBody>
      </p:sp>
      <p:pic>
        <p:nvPicPr>
          <p:cNvPr id="12" name="Picture 4" descr="http://www.nas.nasa.gov/News/Images/Images/pleiades_1.jpg">
            <a:extLst>
              <a:ext uri="{FF2B5EF4-FFF2-40B4-BE49-F238E27FC236}">
                <a16:creationId xmlns:a16="http://schemas.microsoft.com/office/drawing/2014/main" id="{C59A303E-F703-4767-9B06-6B56EC31A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707" y="3982334"/>
            <a:ext cx="3272093" cy="206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CC2DADD7-6FD1-43E9-AF0E-9997EE6CBB94}"/>
              </a:ext>
            </a:extLst>
          </p:cNvPr>
          <p:cNvSpPr/>
          <p:nvPr/>
        </p:nvSpPr>
        <p:spPr>
          <a:xfrm>
            <a:off x="5018786" y="6119336"/>
            <a:ext cx="4063933" cy="738664"/>
          </a:xfrm>
          <a:prstGeom prst="rect">
            <a:avLst/>
          </a:prstGeom>
        </p:spPr>
        <p:txBody>
          <a:bodyPr wrap="none">
            <a:spAutoFit/>
          </a:bodyPr>
          <a:lstStyle/>
          <a:p>
            <a:r>
              <a:rPr lang="en-US" altLang="zh-CN" sz="1400" b="1" dirty="0">
                <a:solidFill>
                  <a:schemeClr val="tx2"/>
                </a:solidFill>
                <a:latin typeface="华文仿宋" panose="02010600040101010101" pitchFamily="2" charset="-122"/>
                <a:ea typeface="华文仿宋" panose="02010600040101010101" pitchFamily="2" charset="-122"/>
              </a:rPr>
              <a:t>4.SGI Pleiades</a:t>
            </a:r>
            <a:r>
              <a:rPr lang="zh-CN" altLang="en-US" sz="1400" b="1" dirty="0">
                <a:solidFill>
                  <a:schemeClr val="tx2"/>
                </a:solidFill>
                <a:latin typeface="华文仿宋" panose="02010600040101010101" pitchFamily="2" charset="-122"/>
                <a:ea typeface="华文仿宋" panose="02010600040101010101" pitchFamily="2" charset="-122"/>
              </a:rPr>
              <a:t>系统（昴宿星）</a:t>
            </a:r>
            <a:endParaRPr lang="en-US" altLang="zh-CN" sz="1400" b="1" dirty="0">
              <a:solidFill>
                <a:schemeClr val="tx2"/>
              </a:solidFill>
              <a:latin typeface="华文仿宋" panose="02010600040101010101" pitchFamily="2" charset="-122"/>
              <a:ea typeface="华文仿宋" panose="02010600040101010101" pitchFamily="2" charset="-122"/>
            </a:endParaRPr>
          </a:p>
          <a:p>
            <a:r>
              <a:rPr lang="en-US" altLang="en-US" sz="1400" b="1" dirty="0">
                <a:solidFill>
                  <a:schemeClr val="tx2"/>
                </a:solidFill>
                <a:latin typeface="华文仿宋" panose="02010600040101010101" pitchFamily="2" charset="-122"/>
                <a:ea typeface="华文仿宋" panose="02010600040101010101" pitchFamily="2" charset="-122"/>
              </a:rPr>
              <a:t>51</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200</a:t>
            </a:r>
            <a:r>
              <a:rPr lang="en-US" altLang="zh-CN" sz="1400" b="1" dirty="0">
                <a:solidFill>
                  <a:schemeClr val="tx2"/>
                </a:solidFill>
                <a:latin typeface="华文仿宋" panose="02010600040101010101" pitchFamily="2" charset="-122"/>
                <a:ea typeface="华文仿宋" panose="02010600040101010101" pitchFamily="2" charset="-122"/>
              </a:rPr>
              <a:t> </a:t>
            </a:r>
            <a:r>
              <a:rPr lang="zh-CN" altLang="en-US" sz="1400" b="1" dirty="0">
                <a:solidFill>
                  <a:schemeClr val="tx2"/>
                </a:solidFill>
                <a:latin typeface="华文仿宋" panose="02010600040101010101" pitchFamily="2" charset="-122"/>
                <a:ea typeface="华文仿宋" panose="02010600040101010101" pitchFamily="2" charset="-122"/>
              </a:rPr>
              <a:t>个计算核心，</a:t>
            </a:r>
            <a:r>
              <a:rPr lang="en-US" altLang="en-US" sz="1400" b="1" dirty="0">
                <a:solidFill>
                  <a:schemeClr val="tx2"/>
                </a:solidFill>
                <a:latin typeface="华文仿宋" panose="02010600040101010101" pitchFamily="2" charset="-122"/>
                <a:ea typeface="华文仿宋" panose="02010600040101010101" pitchFamily="2" charset="-122"/>
              </a:rPr>
              <a:t>487</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005</a:t>
            </a:r>
            <a:r>
              <a:rPr lang="en-US" altLang="zh-CN" sz="1400" b="1" dirty="0">
                <a:solidFill>
                  <a:schemeClr val="tx2"/>
                </a:solidFill>
                <a:latin typeface="华文仿宋" panose="02010600040101010101" pitchFamily="2" charset="-122"/>
                <a:ea typeface="华文仿宋" panose="02010600040101010101" pitchFamily="2" charset="-122"/>
              </a:rPr>
              <a:t> </a:t>
            </a:r>
            <a:r>
              <a:rPr lang="en-US" altLang="en-US" sz="1400" b="1" dirty="0">
                <a:solidFill>
                  <a:schemeClr val="tx2"/>
                </a:solidFill>
                <a:latin typeface="华文仿宋" panose="02010600040101010101" pitchFamily="2" charset="-122"/>
                <a:ea typeface="华文仿宋" panose="02010600040101010101" pitchFamily="2" charset="-122"/>
              </a:rPr>
              <a:t>GFLOPS</a:t>
            </a:r>
            <a:r>
              <a:rPr lang="zh-CN" altLang="en-US" sz="1400" b="1" dirty="0">
                <a:solidFill>
                  <a:schemeClr val="tx2"/>
                </a:solidFill>
                <a:latin typeface="华文仿宋" panose="02010600040101010101" pitchFamily="2" charset="-122"/>
                <a:ea typeface="华文仿宋" panose="02010600040101010101" pitchFamily="2" charset="-122"/>
              </a:rPr>
              <a:t>（</a:t>
            </a:r>
            <a:r>
              <a:rPr lang="en-US" altLang="zh-CN" sz="1400" b="1" dirty="0">
                <a:solidFill>
                  <a:schemeClr val="tx2"/>
                </a:solidFill>
                <a:latin typeface="华文仿宋" panose="02010600040101010101" pitchFamily="2" charset="-122"/>
                <a:ea typeface="华文仿宋" panose="02010600040101010101" pitchFamily="2" charset="-122"/>
              </a:rPr>
              <a:t>487</a:t>
            </a:r>
            <a:r>
              <a:rPr lang="zh-CN" altLang="en-US" sz="1400" b="1" dirty="0">
                <a:solidFill>
                  <a:schemeClr val="tx2"/>
                </a:solidFill>
                <a:latin typeface="华文仿宋" panose="02010600040101010101" pitchFamily="2" charset="-122"/>
                <a:ea typeface="华文仿宋" panose="02010600040101010101" pitchFamily="2" charset="-122"/>
              </a:rPr>
              <a:t>万亿） </a:t>
            </a:r>
          </a:p>
          <a:p>
            <a:endParaRPr lang="zh-CN" altLang="en-US" sz="1400" b="1" dirty="0">
              <a:solidFill>
                <a:schemeClr val="tx2"/>
              </a:solidFill>
              <a:latin typeface="华文仿宋" panose="02010600040101010101" pitchFamily="2" charset="-122"/>
              <a:ea typeface="华文仿宋" panose="02010600040101010101" pitchFamily="2" charset="-122"/>
            </a:endParaRPr>
          </a:p>
        </p:txBody>
      </p:sp>
      <p:sp>
        <p:nvSpPr>
          <p:cNvPr id="3" name="灯片编号占位符 2">
            <a:extLst>
              <a:ext uri="{FF2B5EF4-FFF2-40B4-BE49-F238E27FC236}">
                <a16:creationId xmlns:a16="http://schemas.microsoft.com/office/drawing/2014/main" id="{27FF97E2-E683-4350-B665-C694EB29D3CB}"/>
              </a:ext>
            </a:extLst>
          </p:cNvPr>
          <p:cNvSpPr>
            <a:spLocks noGrp="1"/>
          </p:cNvSpPr>
          <p:nvPr>
            <p:ph type="sldNum" sz="quarter" idx="12"/>
          </p:nvPr>
        </p:nvSpPr>
        <p:spPr/>
        <p:txBody>
          <a:bodyPr/>
          <a:lstStyle/>
          <a:p>
            <a:fld id="{B10D5614-B734-4280-8F57-1D4947433C97}" type="slidenum">
              <a:rPr lang="en-US" smtClean="0"/>
              <a:t>14</a:t>
            </a:fld>
            <a:endParaRPr lang="en-US" dirty="0"/>
          </a:p>
        </p:txBody>
      </p:sp>
    </p:spTree>
    <p:extLst>
      <p:ext uri="{BB962C8B-B14F-4D97-AF65-F5344CB8AC3E}">
        <p14:creationId xmlns:p14="http://schemas.microsoft.com/office/powerpoint/2010/main" val="277029588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a:t>
            </a:r>
            <a:endParaRPr lang="en-US" sz="1100" b="1" dirty="0">
              <a:solidFill>
                <a:prstClr val="white"/>
              </a:solidFill>
            </a:endParaRPr>
          </a:p>
        </p:txBody>
      </p:sp>
      <p:sp>
        <p:nvSpPr>
          <p:cNvPr id="11"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微处理器的发展</a:t>
            </a:r>
          </a:p>
        </p:txBody>
      </p:sp>
      <p:sp>
        <p:nvSpPr>
          <p:cNvPr id="17" name="TextBox 16"/>
          <p:cNvSpPr txBox="1"/>
          <p:nvPr/>
        </p:nvSpPr>
        <p:spPr>
          <a:xfrm>
            <a:off x="0" y="1821445"/>
            <a:ext cx="9152971" cy="4850046"/>
          </a:xfrm>
          <a:prstGeom prst="rect">
            <a:avLst/>
          </a:prstGeom>
          <a:noFill/>
        </p:spPr>
        <p:txBody>
          <a:bodyPr wrap="square" rtlCol="0">
            <a:spAutoFit/>
          </a:bodyPr>
          <a:lstStyle/>
          <a:p>
            <a:pPr lvl="1">
              <a:lnSpc>
                <a:spcPct val="150000"/>
              </a:lnSpc>
            </a:pPr>
            <a:r>
              <a:rPr lang="en-US" altLang="zh-CN" sz="1600" dirty="0">
                <a:solidFill>
                  <a:schemeClr val="bg2">
                    <a:lumMod val="10000"/>
                  </a:schemeClr>
                </a:solidFill>
                <a:latin typeface="华文中宋" pitchFamily="2" charset="-122"/>
                <a:ea typeface="华文中宋" pitchFamily="2" charset="-122"/>
              </a:rPr>
              <a:t>1974</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8080		  0.6</a:t>
            </a:r>
            <a:r>
              <a:rPr lang="zh-CN" altLang="en-US" sz="1600" dirty="0">
                <a:solidFill>
                  <a:schemeClr val="bg2">
                    <a:lumMod val="10000"/>
                  </a:schemeClr>
                </a:solidFill>
                <a:latin typeface="华文中宋" pitchFamily="2" charset="-122"/>
                <a:ea typeface="华文中宋" pitchFamily="2" charset="-122"/>
              </a:rPr>
              <a:t>万</a:t>
            </a:r>
            <a:r>
              <a:rPr lang="en-US" altLang="zh-CN" sz="1600" dirty="0">
                <a:solidFill>
                  <a:schemeClr val="bg2">
                    <a:lumMod val="10000"/>
                  </a:schemeClr>
                </a:solidFill>
                <a:latin typeface="华文中宋" pitchFamily="2" charset="-122"/>
                <a:ea typeface="华文中宋" pitchFamily="2" charset="-122"/>
              </a:rPr>
              <a:t>,10um,2M,0.37MIPS 	</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1978</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8086            	  2.9</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1982</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80286          	  13.5</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1985</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80386          	  32</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1990</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80486          	  120</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1993</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Pentium      	  320</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1996</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Pentium Pro 	  550</a:t>
            </a:r>
            <a:r>
              <a:rPr lang="zh-CN" altLang="en-US" sz="1600" dirty="0">
                <a:solidFill>
                  <a:schemeClr val="bg2">
                    <a:lumMod val="10000"/>
                  </a:schemeClr>
                </a:solidFill>
                <a:latin typeface="华文中宋" pitchFamily="2" charset="-122"/>
                <a:ea typeface="华文中宋" pitchFamily="2" charset="-122"/>
              </a:rPr>
              <a:t>万</a:t>
            </a:r>
          </a:p>
          <a:p>
            <a:pPr lvl="1">
              <a:lnSpc>
                <a:spcPct val="150000"/>
              </a:lnSpc>
            </a:pPr>
            <a:r>
              <a:rPr lang="en-US" altLang="zh-CN" sz="1600" dirty="0">
                <a:solidFill>
                  <a:schemeClr val="bg2">
                    <a:lumMod val="10000"/>
                  </a:schemeClr>
                </a:solidFill>
                <a:latin typeface="华文中宋" pitchFamily="2" charset="-122"/>
                <a:ea typeface="华文中宋" pitchFamily="2" charset="-122"/>
              </a:rPr>
              <a:t>1997</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Pentium II     	  750</a:t>
            </a:r>
            <a:r>
              <a:rPr lang="zh-CN" altLang="en-US" sz="1600" dirty="0">
                <a:solidFill>
                  <a:schemeClr val="bg2">
                    <a:lumMod val="10000"/>
                  </a:schemeClr>
                </a:solidFill>
                <a:latin typeface="华文中宋" pitchFamily="2" charset="-122"/>
                <a:ea typeface="华文中宋" pitchFamily="2" charset="-122"/>
              </a:rPr>
              <a:t>万</a:t>
            </a:r>
            <a:endParaRPr lang="en-US" altLang="zh-CN" sz="1600" dirty="0">
              <a:solidFill>
                <a:schemeClr val="bg2">
                  <a:lumMod val="10000"/>
                </a:schemeClr>
              </a:solidFill>
              <a:latin typeface="华文中宋" pitchFamily="2" charset="-122"/>
              <a:ea typeface="华文中宋" pitchFamily="2" charset="-122"/>
            </a:endParaRPr>
          </a:p>
          <a:p>
            <a:pPr lvl="1">
              <a:lnSpc>
                <a:spcPct val="150000"/>
              </a:lnSpc>
            </a:pPr>
            <a:r>
              <a:rPr lang="en-US" altLang="zh-CN" sz="1600" dirty="0">
                <a:solidFill>
                  <a:schemeClr val="bg2">
                    <a:lumMod val="10000"/>
                  </a:schemeClr>
                </a:solidFill>
                <a:latin typeface="华文中宋" pitchFamily="2" charset="-122"/>
                <a:ea typeface="华文中宋" pitchFamily="2" charset="-122"/>
              </a:rPr>
              <a:t>2000</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Pentium IV   	  4200</a:t>
            </a:r>
            <a:r>
              <a:rPr lang="zh-CN" altLang="en-US" sz="1600" dirty="0">
                <a:solidFill>
                  <a:schemeClr val="bg2">
                    <a:lumMod val="10000"/>
                  </a:schemeClr>
                </a:solidFill>
                <a:latin typeface="华文中宋" pitchFamily="2" charset="-122"/>
                <a:ea typeface="华文中宋" pitchFamily="2" charset="-122"/>
              </a:rPr>
              <a:t>万</a:t>
            </a:r>
            <a:endParaRPr lang="en-US" altLang="zh-CN" sz="1600" dirty="0">
              <a:solidFill>
                <a:schemeClr val="bg2">
                  <a:lumMod val="10000"/>
                </a:schemeClr>
              </a:solidFill>
              <a:latin typeface="华文中宋" pitchFamily="2" charset="-122"/>
              <a:ea typeface="华文中宋" pitchFamily="2" charset="-122"/>
            </a:endParaRPr>
          </a:p>
          <a:p>
            <a:pPr lvl="1">
              <a:lnSpc>
                <a:spcPct val="150000"/>
              </a:lnSpc>
            </a:pPr>
            <a:r>
              <a:rPr lang="en-US" altLang="zh-CN" sz="1600" dirty="0">
                <a:solidFill>
                  <a:schemeClr val="bg2">
                    <a:lumMod val="10000"/>
                  </a:schemeClr>
                </a:solidFill>
                <a:latin typeface="华文中宋" pitchFamily="2" charset="-122"/>
                <a:ea typeface="华文中宋" pitchFamily="2" charset="-122"/>
              </a:rPr>
              <a:t>……</a:t>
            </a:r>
          </a:p>
          <a:p>
            <a:pPr lvl="1">
              <a:lnSpc>
                <a:spcPct val="150000"/>
              </a:lnSpc>
            </a:pPr>
            <a:r>
              <a:rPr lang="en-US" altLang="zh-CN" sz="1600" dirty="0">
                <a:solidFill>
                  <a:schemeClr val="bg2">
                    <a:lumMod val="10000"/>
                  </a:schemeClr>
                </a:solidFill>
                <a:latin typeface="华文中宋" pitchFamily="2" charset="-122"/>
                <a:ea typeface="华文中宋" pitchFamily="2" charset="-122"/>
              </a:rPr>
              <a:t>2006</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Core 2 Duo  	  2.91</a:t>
            </a:r>
            <a:r>
              <a:rPr lang="zh-CN" altLang="en-US" sz="1600" dirty="0">
                <a:solidFill>
                  <a:schemeClr val="bg2">
                    <a:lumMod val="10000"/>
                  </a:schemeClr>
                </a:solidFill>
                <a:latin typeface="华文中宋" pitchFamily="2" charset="-122"/>
                <a:ea typeface="华文中宋" pitchFamily="2" charset="-122"/>
              </a:rPr>
              <a:t>亿，</a:t>
            </a:r>
            <a:r>
              <a:rPr lang="en-US" altLang="zh-CN" sz="1600" dirty="0">
                <a:solidFill>
                  <a:schemeClr val="bg2">
                    <a:lumMod val="10000"/>
                  </a:schemeClr>
                </a:solidFill>
                <a:latin typeface="华文中宋" pitchFamily="2" charset="-122"/>
                <a:ea typeface="华文中宋" pitchFamily="2" charset="-122"/>
              </a:rPr>
              <a:t>2</a:t>
            </a:r>
            <a:r>
              <a:rPr lang="zh-CN" altLang="en-US" sz="1600" dirty="0">
                <a:solidFill>
                  <a:schemeClr val="bg2">
                    <a:lumMod val="10000"/>
                  </a:schemeClr>
                </a:solidFill>
                <a:latin typeface="华文中宋" pitchFamily="2" charset="-122"/>
                <a:ea typeface="华文中宋" pitchFamily="2" charset="-122"/>
              </a:rPr>
              <a:t>核</a:t>
            </a:r>
            <a:endParaRPr lang="en-US" altLang="zh-CN" sz="1600" dirty="0">
              <a:solidFill>
                <a:schemeClr val="bg2">
                  <a:lumMod val="10000"/>
                </a:schemeClr>
              </a:solidFill>
              <a:latin typeface="华文中宋" pitchFamily="2" charset="-122"/>
              <a:ea typeface="华文中宋" pitchFamily="2" charset="-122"/>
            </a:endParaRPr>
          </a:p>
          <a:p>
            <a:pPr lvl="1">
              <a:lnSpc>
                <a:spcPct val="150000"/>
              </a:lnSpc>
            </a:pPr>
            <a:r>
              <a:rPr lang="en-US" altLang="zh-CN" sz="1600" dirty="0">
                <a:solidFill>
                  <a:schemeClr val="bg2">
                    <a:lumMod val="10000"/>
                  </a:schemeClr>
                </a:solidFill>
                <a:latin typeface="华文中宋" pitchFamily="2" charset="-122"/>
                <a:ea typeface="华文中宋" pitchFamily="2" charset="-122"/>
              </a:rPr>
              <a:t>2011</a:t>
            </a:r>
            <a:r>
              <a:rPr lang="zh-CN" altLang="en-US" sz="1600" dirty="0">
                <a:solidFill>
                  <a:schemeClr val="bg2">
                    <a:lumMod val="10000"/>
                  </a:schemeClr>
                </a:solidFill>
                <a:latin typeface="华文中宋" pitchFamily="2" charset="-122"/>
                <a:ea typeface="华文中宋" pitchFamily="2" charset="-122"/>
              </a:rPr>
              <a:t>年</a:t>
            </a:r>
            <a:r>
              <a:rPr lang="en-US" altLang="zh-CN" sz="1600" dirty="0">
                <a:solidFill>
                  <a:schemeClr val="bg2">
                    <a:lumMod val="10000"/>
                  </a:schemeClr>
                </a:solidFill>
                <a:latin typeface="华文中宋" pitchFamily="2" charset="-122"/>
                <a:ea typeface="华文中宋" pitchFamily="2" charset="-122"/>
              </a:rPr>
              <a:t> Core i7 990X 	  7.31</a:t>
            </a:r>
            <a:r>
              <a:rPr lang="zh-CN" altLang="en-US" sz="1600" dirty="0">
                <a:solidFill>
                  <a:schemeClr val="bg2">
                    <a:lumMod val="10000"/>
                  </a:schemeClr>
                </a:solidFill>
                <a:latin typeface="华文中宋" pitchFamily="2" charset="-122"/>
                <a:ea typeface="华文中宋" pitchFamily="2" charset="-122"/>
              </a:rPr>
              <a:t>亿</a:t>
            </a:r>
            <a:r>
              <a:rPr lang="en-US" altLang="zh-CN" sz="1600" dirty="0">
                <a:solidFill>
                  <a:schemeClr val="bg2">
                    <a:lumMod val="10000"/>
                  </a:schemeClr>
                </a:solidFill>
                <a:latin typeface="华文中宋" pitchFamily="2" charset="-122"/>
                <a:ea typeface="华文中宋" pitchFamily="2" charset="-122"/>
              </a:rPr>
              <a:t>,6</a:t>
            </a:r>
            <a:r>
              <a:rPr lang="zh-CN" altLang="en-US" sz="1600" dirty="0">
                <a:solidFill>
                  <a:schemeClr val="bg2">
                    <a:lumMod val="10000"/>
                  </a:schemeClr>
                </a:solidFill>
                <a:latin typeface="华文中宋" pitchFamily="2" charset="-122"/>
                <a:ea typeface="华文中宋" pitchFamily="2" charset="-122"/>
              </a:rPr>
              <a:t>核</a:t>
            </a:r>
            <a:r>
              <a:rPr lang="en-US" altLang="zh-CN" sz="1600" dirty="0">
                <a:solidFill>
                  <a:schemeClr val="bg2">
                    <a:lumMod val="10000"/>
                  </a:schemeClr>
                </a:solidFill>
                <a:latin typeface="华文中宋" pitchFamily="2" charset="-122"/>
                <a:ea typeface="华文中宋" pitchFamily="2" charset="-122"/>
              </a:rPr>
              <a:t>/12</a:t>
            </a:r>
            <a:r>
              <a:rPr lang="zh-CN" altLang="en-US" sz="1600" dirty="0">
                <a:solidFill>
                  <a:schemeClr val="bg2">
                    <a:lumMod val="10000"/>
                  </a:schemeClr>
                </a:solidFill>
                <a:latin typeface="华文中宋" pitchFamily="2" charset="-122"/>
                <a:ea typeface="华文中宋" pitchFamily="2" charset="-122"/>
              </a:rPr>
              <a:t>线程</a:t>
            </a:r>
            <a:r>
              <a:rPr lang="en-US" altLang="zh-CN" sz="1600" dirty="0">
                <a:solidFill>
                  <a:schemeClr val="bg2">
                    <a:lumMod val="10000"/>
                  </a:schemeClr>
                </a:solidFill>
                <a:latin typeface="华文中宋" pitchFamily="2" charset="-122"/>
                <a:ea typeface="华文中宋" pitchFamily="2" charset="-122"/>
              </a:rPr>
              <a:t>,32nm,3.5G,</a:t>
            </a:r>
            <a:r>
              <a:rPr lang="en-US" altLang="zh-CN" sz="1600" dirty="0">
                <a:latin typeface="华文中宋" pitchFamily="2" charset="-122"/>
                <a:ea typeface="华文中宋" pitchFamily="2" charset="-122"/>
              </a:rPr>
              <a:t>80</a:t>
            </a:r>
            <a:r>
              <a:rPr lang="en-US" altLang="zh-CN" sz="1600" dirty="0">
                <a:solidFill>
                  <a:schemeClr val="bg2">
                    <a:lumMod val="10000"/>
                  </a:schemeClr>
                </a:solidFill>
                <a:latin typeface="华文中宋" pitchFamily="2" charset="-122"/>
                <a:ea typeface="华文中宋" pitchFamily="2" charset="-122"/>
              </a:rPr>
              <a:t>GFLOPS(800</a:t>
            </a:r>
            <a:r>
              <a:rPr lang="zh-CN" altLang="en-US" sz="1600" dirty="0">
                <a:solidFill>
                  <a:schemeClr val="bg2">
                    <a:lumMod val="10000"/>
                  </a:schemeClr>
                </a:solidFill>
                <a:latin typeface="华文中宋" pitchFamily="2" charset="-122"/>
                <a:ea typeface="华文中宋" pitchFamily="2" charset="-122"/>
              </a:rPr>
              <a:t>亿次）</a:t>
            </a:r>
            <a:endParaRPr lang="en-US" altLang="zh-CN" sz="1600" dirty="0">
              <a:latin typeface="华文中宋" pitchFamily="2" charset="-122"/>
              <a:ea typeface="华文中宋" pitchFamily="2" charset="-122"/>
            </a:endParaRPr>
          </a:p>
          <a:p>
            <a:pPr lvl="1">
              <a:lnSpc>
                <a:spcPct val="150000"/>
              </a:lnSpc>
            </a:pPr>
            <a:r>
              <a:rPr lang="en-US" altLang="zh-CN" sz="1600" dirty="0">
                <a:solidFill>
                  <a:schemeClr val="bg2">
                    <a:lumMod val="10000"/>
                  </a:schemeClr>
                </a:solidFill>
                <a:latin typeface="华文中宋" pitchFamily="2" charset="-122"/>
                <a:ea typeface="华文中宋" pitchFamily="2" charset="-122"/>
              </a:rPr>
              <a:t>2020</a:t>
            </a:r>
            <a:r>
              <a:rPr lang="zh-CN" altLang="en-US" sz="1600" dirty="0">
                <a:solidFill>
                  <a:schemeClr val="bg2">
                    <a:lumMod val="10000"/>
                  </a:schemeClr>
                </a:solidFill>
                <a:latin typeface="华文中宋" pitchFamily="2" charset="-122"/>
                <a:ea typeface="华文中宋" pitchFamily="2" charset="-122"/>
              </a:rPr>
              <a:t>年 </a:t>
            </a:r>
            <a:r>
              <a:rPr lang="en-US" altLang="zh-CN" sz="1600" dirty="0">
                <a:solidFill>
                  <a:schemeClr val="bg2">
                    <a:lumMod val="10000"/>
                  </a:schemeClr>
                </a:solidFill>
                <a:latin typeface="华文中宋" pitchFamily="2" charset="-122"/>
                <a:ea typeface="华文中宋" pitchFamily="2" charset="-122"/>
              </a:rPr>
              <a:t>Core i9-10900K &gt;100</a:t>
            </a:r>
            <a:r>
              <a:rPr lang="zh-CN" altLang="en-US" sz="1600" dirty="0">
                <a:solidFill>
                  <a:schemeClr val="bg2">
                    <a:lumMod val="10000"/>
                  </a:schemeClr>
                </a:solidFill>
                <a:latin typeface="华文中宋" pitchFamily="2" charset="-122"/>
                <a:ea typeface="华文中宋" pitchFamily="2" charset="-122"/>
              </a:rPr>
              <a:t>亿</a:t>
            </a:r>
            <a:r>
              <a:rPr lang="en-US" altLang="zh-CN" sz="1600" dirty="0">
                <a:solidFill>
                  <a:schemeClr val="bg2">
                    <a:lumMod val="10000"/>
                  </a:schemeClr>
                </a:solidFill>
                <a:latin typeface="华文中宋" pitchFamily="2" charset="-122"/>
                <a:ea typeface="华文中宋" pitchFamily="2" charset="-122"/>
              </a:rPr>
              <a:t>,10</a:t>
            </a:r>
            <a:r>
              <a:rPr lang="zh-CN" altLang="en-US" sz="1600" dirty="0">
                <a:solidFill>
                  <a:schemeClr val="bg2">
                    <a:lumMod val="10000"/>
                  </a:schemeClr>
                </a:solidFill>
                <a:latin typeface="华文中宋" pitchFamily="2" charset="-122"/>
                <a:ea typeface="华文中宋" pitchFamily="2" charset="-122"/>
              </a:rPr>
              <a:t>核</a:t>
            </a:r>
            <a:r>
              <a:rPr lang="en-US" altLang="zh-CN" sz="1600" dirty="0">
                <a:solidFill>
                  <a:schemeClr val="bg2">
                    <a:lumMod val="10000"/>
                  </a:schemeClr>
                </a:solidFill>
                <a:latin typeface="华文中宋" pitchFamily="2" charset="-122"/>
                <a:ea typeface="华文中宋" pitchFamily="2" charset="-122"/>
              </a:rPr>
              <a:t>/20</a:t>
            </a:r>
            <a:r>
              <a:rPr lang="zh-CN" altLang="en-US" sz="1600" dirty="0">
                <a:solidFill>
                  <a:schemeClr val="bg2">
                    <a:lumMod val="10000"/>
                  </a:schemeClr>
                </a:solidFill>
                <a:latin typeface="华文中宋" pitchFamily="2" charset="-122"/>
                <a:ea typeface="华文中宋" pitchFamily="2" charset="-122"/>
              </a:rPr>
              <a:t>线程</a:t>
            </a:r>
            <a:r>
              <a:rPr lang="en-US" altLang="zh-CN" sz="1600" dirty="0">
                <a:solidFill>
                  <a:schemeClr val="bg2">
                    <a:lumMod val="10000"/>
                  </a:schemeClr>
                </a:solidFill>
                <a:latin typeface="华文中宋" pitchFamily="2" charset="-122"/>
                <a:ea typeface="华文中宋" pitchFamily="2" charset="-122"/>
              </a:rPr>
              <a:t>,14nm,5.3G,&gt;1000GFLOPS(1</a:t>
            </a:r>
            <a:r>
              <a:rPr lang="zh-CN" altLang="en-US" sz="1600" dirty="0">
                <a:solidFill>
                  <a:schemeClr val="bg2">
                    <a:lumMod val="10000"/>
                  </a:schemeClr>
                </a:solidFill>
                <a:latin typeface="华文中宋" pitchFamily="2" charset="-122"/>
                <a:ea typeface="华文中宋" pitchFamily="2" charset="-122"/>
              </a:rPr>
              <a:t>万亿次</a:t>
            </a:r>
            <a:r>
              <a:rPr lang="en-US" altLang="zh-CN" sz="1600" dirty="0">
                <a:solidFill>
                  <a:schemeClr val="bg2">
                    <a:lumMod val="10000"/>
                  </a:schemeClr>
                </a:solidFill>
                <a:latin typeface="华文中宋" pitchFamily="2" charset="-122"/>
                <a:ea typeface="华文中宋" pitchFamily="2" charset="-122"/>
              </a:rPr>
              <a:t>)</a:t>
            </a:r>
            <a:endParaRPr lang="zh-CN" altLang="en-US" sz="1600" dirty="0">
              <a:solidFill>
                <a:schemeClr val="bg2">
                  <a:lumMod val="10000"/>
                </a:schemeClr>
              </a:solidFill>
              <a:latin typeface="华文中宋" pitchFamily="2" charset="-122"/>
              <a:ea typeface="华文中宋" pitchFamily="2" charset="-122"/>
            </a:endParaRPr>
          </a:p>
        </p:txBody>
      </p:sp>
      <p:pic>
        <p:nvPicPr>
          <p:cNvPr id="5" name="图片 4">
            <a:extLst>
              <a:ext uri="{FF2B5EF4-FFF2-40B4-BE49-F238E27FC236}">
                <a16:creationId xmlns:a16="http://schemas.microsoft.com/office/drawing/2014/main" id="{46F41AEA-D0DD-42EE-8005-E7D557279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636" y="2384884"/>
            <a:ext cx="2334853" cy="1312188"/>
          </a:xfrm>
          <a:prstGeom prst="rect">
            <a:avLst/>
          </a:prstGeom>
        </p:spPr>
      </p:pic>
      <p:pic>
        <p:nvPicPr>
          <p:cNvPr id="6" name="Picture 6" descr="BigTwin™">
            <a:hlinkClick r:id="rId3"/>
            <a:extLst>
              <a:ext uri="{FF2B5EF4-FFF2-40B4-BE49-F238E27FC236}">
                <a16:creationId xmlns:a16="http://schemas.microsoft.com/office/drawing/2014/main" id="{3FE54424-7731-481E-B98E-23EECA1B2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3838786"/>
            <a:ext cx="3583560" cy="179178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4DA560C-C74E-4367-B930-C1721A056BAD}"/>
              </a:ext>
            </a:extLst>
          </p:cNvPr>
          <p:cNvPicPr>
            <a:picLocks noChangeAspect="1"/>
          </p:cNvPicPr>
          <p:nvPr/>
        </p:nvPicPr>
        <p:blipFill>
          <a:blip r:embed="rId5"/>
          <a:stretch>
            <a:fillRect/>
          </a:stretch>
        </p:blipFill>
        <p:spPr>
          <a:xfrm>
            <a:off x="6702678" y="868238"/>
            <a:ext cx="1857375" cy="1219200"/>
          </a:xfrm>
          <a:prstGeom prst="rect">
            <a:avLst/>
          </a:prstGeom>
        </p:spPr>
      </p:pic>
      <p:sp>
        <p:nvSpPr>
          <p:cNvPr id="15" name="文本框 14">
            <a:extLst>
              <a:ext uri="{FF2B5EF4-FFF2-40B4-BE49-F238E27FC236}">
                <a16:creationId xmlns:a16="http://schemas.microsoft.com/office/drawing/2014/main" id="{4EE52CD5-7630-4EC1-81A3-882D30D39516}"/>
              </a:ext>
            </a:extLst>
          </p:cNvPr>
          <p:cNvSpPr txBox="1"/>
          <p:nvPr/>
        </p:nvSpPr>
        <p:spPr>
          <a:xfrm>
            <a:off x="1951245" y="1256305"/>
            <a:ext cx="5142558" cy="458780"/>
          </a:xfrm>
          <a:prstGeom prst="rect">
            <a:avLst/>
          </a:prstGeom>
          <a:noFill/>
        </p:spPr>
        <p:txBody>
          <a:bodyPr wrap="square">
            <a:spAutoFit/>
          </a:bodyPr>
          <a:lstStyle/>
          <a:p>
            <a:pPr lvl="1">
              <a:lnSpc>
                <a:spcPct val="150000"/>
              </a:lnSpc>
            </a:pPr>
            <a:r>
              <a:rPr lang="en-US" altLang="zh-CN" sz="1800" dirty="0">
                <a:solidFill>
                  <a:srgbClr val="FF0000"/>
                </a:solidFill>
                <a:latin typeface="华文中宋" pitchFamily="2" charset="-122"/>
                <a:ea typeface="华文中宋" pitchFamily="2" charset="-122"/>
              </a:rPr>
              <a:t>Moore</a:t>
            </a:r>
            <a:r>
              <a:rPr lang="zh-CN" altLang="en-US" sz="1800" dirty="0">
                <a:solidFill>
                  <a:srgbClr val="FF0000"/>
                </a:solidFill>
                <a:latin typeface="华文中宋" pitchFamily="2" charset="-122"/>
                <a:ea typeface="华文中宋" pitchFamily="2" charset="-122"/>
              </a:rPr>
              <a:t>定律：芯片晶体管数目</a:t>
            </a:r>
            <a:r>
              <a:rPr lang="en-US" altLang="zh-CN" sz="1800" dirty="0">
                <a:solidFill>
                  <a:srgbClr val="FF0000"/>
                </a:solidFill>
                <a:latin typeface="华文中宋" pitchFamily="2" charset="-122"/>
                <a:ea typeface="华文中宋" pitchFamily="2" charset="-122"/>
              </a:rPr>
              <a:t>2~3</a:t>
            </a:r>
            <a:r>
              <a:rPr lang="zh-CN" altLang="en-US" sz="1800" dirty="0">
                <a:solidFill>
                  <a:srgbClr val="FF0000"/>
                </a:solidFill>
                <a:latin typeface="华文中宋" pitchFamily="2" charset="-122"/>
                <a:ea typeface="华文中宋" pitchFamily="2" charset="-122"/>
              </a:rPr>
              <a:t>年翻一番</a:t>
            </a:r>
            <a:endParaRPr lang="zh-CN" altLang="en-US" sz="1800" dirty="0">
              <a:solidFill>
                <a:schemeClr val="bg2">
                  <a:lumMod val="10000"/>
                </a:schemeClr>
              </a:solidFill>
              <a:latin typeface="华文中宋" pitchFamily="2" charset="-122"/>
              <a:ea typeface="华文中宋" pitchFamily="2" charset="-122"/>
            </a:endParaRPr>
          </a:p>
        </p:txBody>
      </p:sp>
      <p:sp>
        <p:nvSpPr>
          <p:cNvPr id="19" name="文本框 18">
            <a:extLst>
              <a:ext uri="{FF2B5EF4-FFF2-40B4-BE49-F238E27FC236}">
                <a16:creationId xmlns:a16="http://schemas.microsoft.com/office/drawing/2014/main" id="{982A094F-465B-4D39-B250-AF942DC4C4C9}"/>
              </a:ext>
            </a:extLst>
          </p:cNvPr>
          <p:cNvSpPr txBox="1"/>
          <p:nvPr/>
        </p:nvSpPr>
        <p:spPr>
          <a:xfrm>
            <a:off x="2982931" y="243206"/>
            <a:ext cx="5577122" cy="338554"/>
          </a:xfrm>
          <a:prstGeom prst="rect">
            <a:avLst/>
          </a:prstGeom>
          <a:noFill/>
        </p:spPr>
        <p:txBody>
          <a:bodyPr wrap="square">
            <a:spAutoFit/>
          </a:bodyPr>
          <a:lstStyle/>
          <a:p>
            <a:r>
              <a:rPr lang="en-US" altLang="zh-CN" sz="1600" b="0" i="0" u="none" strike="noStrike" dirty="0">
                <a:solidFill>
                  <a:srgbClr val="FF0000"/>
                </a:solidFill>
                <a:effectLst/>
                <a:latin typeface="Helvetica Neue"/>
              </a:rPr>
              <a:t>CPU</a:t>
            </a:r>
            <a:r>
              <a:rPr lang="zh-CN" altLang="en-US" sz="1600" b="0" i="0" u="none" strike="noStrike" dirty="0">
                <a:solidFill>
                  <a:srgbClr val="FF0000"/>
                </a:solidFill>
                <a:effectLst/>
                <a:latin typeface="Helvetica Neue"/>
              </a:rPr>
              <a:t>速度</a:t>
            </a:r>
            <a:r>
              <a:rPr lang="en-US" altLang="zh-CN" sz="1600" b="0" i="0" u="none" strike="noStrike" dirty="0">
                <a:solidFill>
                  <a:srgbClr val="FF0000"/>
                </a:solidFill>
                <a:effectLst/>
                <a:latin typeface="Helvetica Neue"/>
              </a:rPr>
              <a:t>=CPU</a:t>
            </a:r>
            <a:r>
              <a:rPr lang="zh-CN" altLang="en-US" sz="1600" b="0" i="0" u="none" strike="noStrike" dirty="0">
                <a:solidFill>
                  <a:srgbClr val="FF0000"/>
                </a:solidFill>
                <a:effectLst/>
                <a:latin typeface="Helvetica Neue"/>
              </a:rPr>
              <a:t>频率</a:t>
            </a:r>
            <a:r>
              <a:rPr lang="en-US" altLang="zh-CN" sz="1600" b="0" i="0" u="none" strike="noStrike" dirty="0">
                <a:solidFill>
                  <a:srgbClr val="FF0000"/>
                </a:solidFill>
                <a:effectLst/>
                <a:latin typeface="Helvetica Neue"/>
              </a:rPr>
              <a:t>×CPU</a:t>
            </a:r>
            <a:r>
              <a:rPr lang="zh-CN" altLang="en-US" sz="1600" b="0" i="0" u="none" strike="noStrike" dirty="0">
                <a:solidFill>
                  <a:srgbClr val="FF0000"/>
                </a:solidFill>
                <a:effectLst/>
                <a:latin typeface="Helvetica Neue"/>
              </a:rPr>
              <a:t>核心数</a:t>
            </a:r>
            <a:r>
              <a:rPr lang="en-US" altLang="zh-CN" sz="1600" b="0" i="0" u="none" strike="noStrike" dirty="0">
                <a:solidFill>
                  <a:srgbClr val="FF0000"/>
                </a:solidFill>
                <a:effectLst/>
                <a:latin typeface="Helvetica Neue"/>
              </a:rPr>
              <a:t>×</a:t>
            </a:r>
            <a:r>
              <a:rPr lang="en-US" altLang="zh-CN" sz="1600" b="0" i="0" u="none" strike="noStrike" dirty="0">
                <a:solidFill>
                  <a:srgbClr val="FF0000"/>
                </a:solidFill>
                <a:effectLst/>
                <a:latin typeface="Microsoft YaHei" panose="020B0503020204020204" pitchFamily="34" charset="-122"/>
                <a:ea typeface="Microsoft YaHei" panose="020B0503020204020204" pitchFamily="34" charset="-122"/>
              </a:rPr>
              <a:t>CPU</a:t>
            </a:r>
            <a:r>
              <a:rPr lang="zh-CN" altLang="en-US" sz="1600" b="0" i="0" u="none" strike="noStrike" dirty="0">
                <a:solidFill>
                  <a:srgbClr val="FF0000"/>
                </a:solidFill>
                <a:effectLst/>
                <a:latin typeface="Microsoft YaHei" panose="020B0503020204020204" pitchFamily="34" charset="-122"/>
                <a:ea typeface="Microsoft YaHei" panose="020B0503020204020204" pitchFamily="34" charset="-122"/>
              </a:rPr>
              <a:t>单周期浮点计算能力</a:t>
            </a:r>
            <a:endParaRPr lang="zh-CN" altLang="en-US" sz="1600" dirty="0">
              <a:solidFill>
                <a:srgbClr val="FF0000"/>
              </a:solidFill>
            </a:endParaRPr>
          </a:p>
        </p:txBody>
      </p:sp>
      <p:pic>
        <p:nvPicPr>
          <p:cNvPr id="20" name="图片 19">
            <a:extLst>
              <a:ext uri="{FF2B5EF4-FFF2-40B4-BE49-F238E27FC236}">
                <a16:creationId xmlns:a16="http://schemas.microsoft.com/office/drawing/2014/main" id="{31FC36BF-E0D9-4FD3-8557-7C13A385FCE5}"/>
              </a:ext>
            </a:extLst>
          </p:cNvPr>
          <p:cNvPicPr>
            <a:picLocks noChangeAspect="1"/>
          </p:cNvPicPr>
          <p:nvPr/>
        </p:nvPicPr>
        <p:blipFill>
          <a:blip r:embed="rId6"/>
          <a:stretch>
            <a:fillRect/>
          </a:stretch>
        </p:blipFill>
        <p:spPr>
          <a:xfrm>
            <a:off x="3948633" y="2309096"/>
            <a:ext cx="2074738" cy="841110"/>
          </a:xfrm>
          <a:prstGeom prst="rect">
            <a:avLst/>
          </a:prstGeom>
        </p:spPr>
      </p:pic>
      <p:pic>
        <p:nvPicPr>
          <p:cNvPr id="21" name="图片 20">
            <a:extLst>
              <a:ext uri="{FF2B5EF4-FFF2-40B4-BE49-F238E27FC236}">
                <a16:creationId xmlns:a16="http://schemas.microsoft.com/office/drawing/2014/main" id="{A24A4238-019E-421C-882A-F1CD88E2C24C}"/>
              </a:ext>
            </a:extLst>
          </p:cNvPr>
          <p:cNvPicPr>
            <a:picLocks noChangeAspect="1"/>
          </p:cNvPicPr>
          <p:nvPr/>
        </p:nvPicPr>
        <p:blipFill>
          <a:blip r:embed="rId7"/>
          <a:stretch>
            <a:fillRect/>
          </a:stretch>
        </p:blipFill>
        <p:spPr>
          <a:xfrm>
            <a:off x="3921286" y="3195500"/>
            <a:ext cx="1064716" cy="1025282"/>
          </a:xfrm>
          <a:prstGeom prst="rect">
            <a:avLst/>
          </a:prstGeom>
        </p:spPr>
      </p:pic>
      <p:pic>
        <p:nvPicPr>
          <p:cNvPr id="22" name="图片 21">
            <a:extLst>
              <a:ext uri="{FF2B5EF4-FFF2-40B4-BE49-F238E27FC236}">
                <a16:creationId xmlns:a16="http://schemas.microsoft.com/office/drawing/2014/main" id="{0700FC8D-BE84-427E-BF7A-BFA826C306F2}"/>
              </a:ext>
            </a:extLst>
          </p:cNvPr>
          <p:cNvPicPr>
            <a:picLocks noChangeAspect="1"/>
          </p:cNvPicPr>
          <p:nvPr/>
        </p:nvPicPr>
        <p:blipFill>
          <a:blip r:embed="rId8"/>
          <a:stretch>
            <a:fillRect/>
          </a:stretch>
        </p:blipFill>
        <p:spPr>
          <a:xfrm>
            <a:off x="5100199" y="3172881"/>
            <a:ext cx="1064716" cy="1049323"/>
          </a:xfrm>
          <a:prstGeom prst="rect">
            <a:avLst/>
          </a:prstGeom>
        </p:spPr>
      </p:pic>
      <p:pic>
        <p:nvPicPr>
          <p:cNvPr id="23" name="图片 22">
            <a:extLst>
              <a:ext uri="{FF2B5EF4-FFF2-40B4-BE49-F238E27FC236}">
                <a16:creationId xmlns:a16="http://schemas.microsoft.com/office/drawing/2014/main" id="{6A2524BF-D424-4473-873E-D720F6CD7432}"/>
              </a:ext>
            </a:extLst>
          </p:cNvPr>
          <p:cNvPicPr>
            <a:picLocks noChangeAspect="1"/>
          </p:cNvPicPr>
          <p:nvPr/>
        </p:nvPicPr>
        <p:blipFill>
          <a:blip r:embed="rId9"/>
          <a:stretch>
            <a:fillRect/>
          </a:stretch>
        </p:blipFill>
        <p:spPr>
          <a:xfrm>
            <a:off x="3865878" y="4354347"/>
            <a:ext cx="2334853" cy="1263568"/>
          </a:xfrm>
          <a:prstGeom prst="rect">
            <a:avLst/>
          </a:prstGeom>
        </p:spPr>
      </p:pic>
      <p:sp>
        <p:nvSpPr>
          <p:cNvPr id="3" name="灯片编号占位符 2">
            <a:extLst>
              <a:ext uri="{FF2B5EF4-FFF2-40B4-BE49-F238E27FC236}">
                <a16:creationId xmlns:a16="http://schemas.microsoft.com/office/drawing/2014/main" id="{77AE915E-F25B-4B14-B28D-7A37E38B33EA}"/>
              </a:ext>
            </a:extLst>
          </p:cNvPr>
          <p:cNvSpPr>
            <a:spLocks noGrp="1"/>
          </p:cNvSpPr>
          <p:nvPr>
            <p:ph type="sldNum" sz="quarter" idx="12"/>
          </p:nvPr>
        </p:nvSpPr>
        <p:spPr/>
        <p:txBody>
          <a:bodyPr/>
          <a:lstStyle/>
          <a:p>
            <a:fld id="{B10D5614-B734-4280-8F57-1D4947433C97}" type="slidenum">
              <a:rPr lang="en-US" smtClean="0"/>
              <a:t>15</a:t>
            </a:fld>
            <a:endParaRPr lang="en-US" dirty="0"/>
          </a:p>
        </p:txBody>
      </p:sp>
    </p:spTree>
    <p:extLst>
      <p:ext uri="{BB962C8B-B14F-4D97-AF65-F5344CB8AC3E}">
        <p14:creationId xmlns:p14="http://schemas.microsoft.com/office/powerpoint/2010/main" val="23293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a:t>
            </a:r>
            <a:endParaRPr lang="en-US" sz="1100" b="1" dirty="0">
              <a:solidFill>
                <a:prstClr val="white"/>
              </a:solidFill>
            </a:endParaRPr>
          </a:p>
        </p:txBody>
      </p:sp>
      <p:pic>
        <p:nvPicPr>
          <p:cNvPr id="8" name="Picture 2" descr="http://www.eetrend.com/files-eetrend/SEAforth40C18.png"/>
          <p:cNvPicPr>
            <a:picLocks noChangeAspect="1" noChangeArrowheads="1"/>
          </p:cNvPicPr>
          <p:nvPr/>
        </p:nvPicPr>
        <p:blipFill>
          <a:blip r:embed="rId2" cstate="print"/>
          <a:srcRect/>
          <a:stretch>
            <a:fillRect/>
          </a:stretch>
        </p:blipFill>
        <p:spPr bwMode="auto">
          <a:xfrm>
            <a:off x="721265" y="1319652"/>
            <a:ext cx="2023095" cy="2023095"/>
          </a:xfrm>
          <a:prstGeom prst="rect">
            <a:avLst/>
          </a:prstGeom>
          <a:noFill/>
        </p:spPr>
      </p:pic>
      <p:sp>
        <p:nvSpPr>
          <p:cNvPr id="9" name="TextBox 8"/>
          <p:cNvSpPr txBox="1"/>
          <p:nvPr/>
        </p:nvSpPr>
        <p:spPr>
          <a:xfrm>
            <a:off x="668961" y="3498261"/>
            <a:ext cx="3456384" cy="307777"/>
          </a:xfrm>
          <a:prstGeom prst="rect">
            <a:avLst/>
          </a:prstGeom>
          <a:noFill/>
        </p:spPr>
        <p:txBody>
          <a:bodyPr wrap="square" rtlCol="0">
            <a:spAutoFit/>
          </a:bodyPr>
          <a:lstStyle/>
          <a:p>
            <a:r>
              <a:rPr lang="en-US" altLang="zh-CN" sz="1400" b="1" dirty="0" err="1">
                <a:solidFill>
                  <a:schemeClr val="bg2">
                    <a:lumMod val="10000"/>
                  </a:schemeClr>
                </a:solidFill>
                <a:latin typeface="华文中宋" pitchFamily="2" charset="-122"/>
                <a:ea typeface="华文中宋" pitchFamily="2" charset="-122"/>
              </a:rPr>
              <a:t>SEAforth</a:t>
            </a:r>
            <a:r>
              <a:rPr lang="en-US" altLang="zh-CN" sz="1400" b="1" dirty="0">
                <a:solidFill>
                  <a:schemeClr val="bg2">
                    <a:lumMod val="10000"/>
                  </a:schemeClr>
                </a:solidFill>
                <a:latin typeface="华文中宋" pitchFamily="2" charset="-122"/>
                <a:ea typeface="华文中宋" pitchFamily="2" charset="-122"/>
              </a:rPr>
              <a:t> 40</a:t>
            </a:r>
            <a:r>
              <a:rPr lang="zh-CN" altLang="en-US" sz="1400" b="1" dirty="0">
                <a:solidFill>
                  <a:schemeClr val="bg2">
                    <a:lumMod val="10000"/>
                  </a:schemeClr>
                </a:solidFill>
                <a:latin typeface="华文中宋" pitchFamily="2" charset="-122"/>
                <a:ea typeface="华文中宋" pitchFamily="2" charset="-122"/>
              </a:rPr>
              <a:t>核微处理器</a:t>
            </a:r>
          </a:p>
        </p:txBody>
      </p:sp>
      <p:pic>
        <p:nvPicPr>
          <p:cNvPr id="12" name="Picture 8" descr="http://media.digikey.com/photos/Texas%20Instr%20Photos/TMS320DM6446AZWT.JPG"/>
          <p:cNvPicPr>
            <a:picLocks noChangeAspect="1" noChangeArrowheads="1"/>
          </p:cNvPicPr>
          <p:nvPr/>
        </p:nvPicPr>
        <p:blipFill>
          <a:blip r:embed="rId3" cstate="print"/>
          <a:srcRect/>
          <a:stretch>
            <a:fillRect/>
          </a:stretch>
        </p:blipFill>
        <p:spPr bwMode="auto">
          <a:xfrm>
            <a:off x="6523195" y="1140260"/>
            <a:ext cx="2232195" cy="2232195"/>
          </a:xfrm>
          <a:prstGeom prst="rect">
            <a:avLst/>
          </a:prstGeom>
          <a:noFill/>
        </p:spPr>
      </p:pic>
      <p:pic>
        <p:nvPicPr>
          <p:cNvPr id="13" name="Picture 10" descr="http://www.ihdportal.com/ihdportal_forum/attachments/month_0804/20080417_890e636e5aac0ec72f4aF3TOeMlvYkHM.jpg"/>
          <p:cNvPicPr>
            <a:picLocks noChangeAspect="1" noChangeArrowheads="1"/>
          </p:cNvPicPr>
          <p:nvPr/>
        </p:nvPicPr>
        <p:blipFill>
          <a:blip r:embed="rId4" cstate="print"/>
          <a:srcRect/>
          <a:stretch>
            <a:fillRect/>
          </a:stretch>
        </p:blipFill>
        <p:spPr bwMode="auto">
          <a:xfrm>
            <a:off x="631254" y="4007000"/>
            <a:ext cx="2140511" cy="2160240"/>
          </a:xfrm>
          <a:prstGeom prst="rect">
            <a:avLst/>
          </a:prstGeom>
          <a:noFill/>
        </p:spPr>
      </p:pic>
      <p:sp>
        <p:nvSpPr>
          <p:cNvPr id="14" name="TextBox 13"/>
          <p:cNvSpPr txBox="1"/>
          <p:nvPr/>
        </p:nvSpPr>
        <p:spPr>
          <a:xfrm>
            <a:off x="6191451" y="3487008"/>
            <a:ext cx="3384376" cy="307777"/>
          </a:xfrm>
          <a:prstGeom prst="rect">
            <a:avLst/>
          </a:prstGeom>
          <a:noFill/>
        </p:spPr>
        <p:txBody>
          <a:bodyPr wrap="square" rtlCol="0">
            <a:spAutoFit/>
          </a:bodyPr>
          <a:lstStyle/>
          <a:p>
            <a:r>
              <a:rPr lang="en-US" altLang="zh-CN" sz="1400" b="1" dirty="0">
                <a:solidFill>
                  <a:schemeClr val="tx1">
                    <a:lumMod val="50000"/>
                  </a:schemeClr>
                </a:solidFill>
                <a:latin typeface="华文中宋" pitchFamily="2" charset="-122"/>
                <a:ea typeface="华文中宋" pitchFamily="2" charset="-122"/>
              </a:rPr>
              <a:t>ARM+DSP</a:t>
            </a:r>
            <a:r>
              <a:rPr lang="zh-CN" altLang="en-US" sz="1400" b="1" dirty="0">
                <a:solidFill>
                  <a:schemeClr val="tx1">
                    <a:lumMod val="50000"/>
                  </a:schemeClr>
                </a:solidFill>
                <a:latin typeface="华文中宋" pitchFamily="2" charset="-122"/>
                <a:ea typeface="华文中宋" pitchFamily="2" charset="-122"/>
              </a:rPr>
              <a:t>媒体处理器</a:t>
            </a:r>
            <a:r>
              <a:rPr lang="en-US" altLang="zh-CN" sz="1400" b="1" dirty="0">
                <a:solidFill>
                  <a:schemeClr val="tx1">
                    <a:lumMod val="50000"/>
                  </a:schemeClr>
                </a:solidFill>
                <a:latin typeface="华文中宋" pitchFamily="2" charset="-122"/>
                <a:ea typeface="华文中宋" pitchFamily="2" charset="-122"/>
              </a:rPr>
              <a:t>TI DM6446</a:t>
            </a:r>
            <a:endParaRPr lang="zh-CN" altLang="en-US" sz="1400" b="1" dirty="0">
              <a:solidFill>
                <a:schemeClr val="tx1">
                  <a:lumMod val="50000"/>
                </a:schemeClr>
              </a:solidFill>
              <a:latin typeface="华文中宋" pitchFamily="2" charset="-122"/>
              <a:ea typeface="华文中宋" pitchFamily="2" charset="-122"/>
            </a:endParaRPr>
          </a:p>
        </p:txBody>
      </p:sp>
      <p:sp>
        <p:nvSpPr>
          <p:cNvPr id="15" name="TextBox 14"/>
          <p:cNvSpPr txBox="1"/>
          <p:nvPr/>
        </p:nvSpPr>
        <p:spPr>
          <a:xfrm>
            <a:off x="267887" y="6320128"/>
            <a:ext cx="3456384" cy="307777"/>
          </a:xfrm>
          <a:prstGeom prst="rect">
            <a:avLst/>
          </a:prstGeom>
          <a:noFill/>
        </p:spPr>
        <p:txBody>
          <a:bodyPr wrap="square" rtlCol="0">
            <a:spAutoFit/>
          </a:bodyPr>
          <a:lstStyle/>
          <a:p>
            <a:r>
              <a:rPr lang="en-US" altLang="zh-CN" sz="1400" b="1" dirty="0">
                <a:solidFill>
                  <a:schemeClr val="tx1">
                    <a:lumMod val="50000"/>
                  </a:schemeClr>
                </a:solidFill>
                <a:latin typeface="华文中宋" pitchFamily="2" charset="-122"/>
                <a:ea typeface="华文中宋" pitchFamily="2" charset="-122"/>
              </a:rPr>
              <a:t>ARM+DSP</a:t>
            </a:r>
            <a:r>
              <a:rPr lang="zh-CN" altLang="en-US" sz="1400" b="1" dirty="0">
                <a:solidFill>
                  <a:schemeClr val="tx1">
                    <a:lumMod val="50000"/>
                  </a:schemeClr>
                </a:solidFill>
                <a:latin typeface="华文中宋" pitchFamily="2" charset="-122"/>
                <a:ea typeface="华文中宋" pitchFamily="2" charset="-122"/>
              </a:rPr>
              <a:t>媒体处理器</a:t>
            </a:r>
            <a:r>
              <a:rPr lang="en-US" altLang="zh-CN" sz="1400" b="1" dirty="0">
                <a:solidFill>
                  <a:schemeClr val="tx1">
                    <a:lumMod val="50000"/>
                  </a:schemeClr>
                </a:solidFill>
                <a:latin typeface="华文中宋" pitchFamily="2" charset="-122"/>
                <a:ea typeface="华文中宋" pitchFamily="2" charset="-122"/>
              </a:rPr>
              <a:t>Sigma8654</a:t>
            </a:r>
            <a:endParaRPr lang="zh-CN" altLang="en-US" sz="1400" b="1" dirty="0">
              <a:solidFill>
                <a:schemeClr val="tx1">
                  <a:lumMod val="50000"/>
                </a:schemeClr>
              </a:solidFill>
              <a:latin typeface="华文中宋" pitchFamily="2" charset="-122"/>
              <a:ea typeface="华文中宋" pitchFamily="2" charset="-122"/>
            </a:endParaRPr>
          </a:p>
        </p:txBody>
      </p:sp>
      <p:sp>
        <p:nvSpPr>
          <p:cNvPr id="16" name="TextBox 15"/>
          <p:cNvSpPr txBox="1"/>
          <p:nvPr/>
        </p:nvSpPr>
        <p:spPr>
          <a:xfrm>
            <a:off x="3703478" y="6320128"/>
            <a:ext cx="2006239" cy="307777"/>
          </a:xfrm>
          <a:prstGeom prst="rect">
            <a:avLst/>
          </a:prstGeom>
          <a:noFill/>
        </p:spPr>
        <p:txBody>
          <a:bodyPr wrap="square" rtlCol="0">
            <a:spAutoFit/>
          </a:bodyPr>
          <a:lstStyle/>
          <a:p>
            <a:r>
              <a:rPr lang="en-US" altLang="zh-CN" sz="1400" b="1" dirty="0">
                <a:solidFill>
                  <a:schemeClr val="tx1">
                    <a:lumMod val="50000"/>
                  </a:schemeClr>
                </a:solidFill>
                <a:latin typeface="华文中宋" pitchFamily="2" charset="-122"/>
                <a:ea typeface="华文中宋" pitchFamily="2" charset="-122"/>
              </a:rPr>
              <a:t>iPhone 12 A14</a:t>
            </a:r>
            <a:r>
              <a:rPr lang="zh-CN" altLang="en-US" sz="1400" b="1" dirty="0">
                <a:solidFill>
                  <a:schemeClr val="tx1">
                    <a:lumMod val="50000"/>
                  </a:schemeClr>
                </a:solidFill>
                <a:latin typeface="华文中宋" pitchFamily="2" charset="-122"/>
                <a:ea typeface="华文中宋" pitchFamily="2" charset="-122"/>
              </a:rPr>
              <a:t>处理器</a:t>
            </a:r>
            <a:r>
              <a:rPr lang="en-US" altLang="zh-CN" sz="1400" b="1" dirty="0">
                <a:solidFill>
                  <a:schemeClr val="tx1">
                    <a:lumMod val="50000"/>
                  </a:schemeClr>
                </a:solidFill>
                <a:latin typeface="华文中宋" pitchFamily="2" charset="-122"/>
                <a:ea typeface="华文中宋" pitchFamily="2" charset="-122"/>
              </a:rPr>
              <a:t> </a:t>
            </a:r>
            <a:endParaRPr lang="zh-CN" altLang="en-US" sz="1400" b="1" dirty="0">
              <a:solidFill>
                <a:schemeClr val="tx1">
                  <a:lumMod val="50000"/>
                </a:schemeClr>
              </a:solidFill>
              <a:latin typeface="华文中宋" pitchFamily="2" charset="-122"/>
              <a:ea typeface="华文中宋" pitchFamily="2" charset="-122"/>
            </a:endParaRPr>
          </a:p>
        </p:txBody>
      </p:sp>
      <p:pic>
        <p:nvPicPr>
          <p:cNvPr id="22" name="Picture 9" descr="C:\ppt\picture\pxi8156.bmp"/>
          <p:cNvPicPr>
            <a:picLocks noChangeAspect="1" noChangeArrowheads="1"/>
          </p:cNvPicPr>
          <p:nvPr/>
        </p:nvPicPr>
        <p:blipFill>
          <a:blip r:embed="rId5" cstate="print"/>
          <a:srcRect/>
          <a:stretch>
            <a:fillRect/>
          </a:stretch>
        </p:blipFill>
        <p:spPr bwMode="auto">
          <a:xfrm>
            <a:off x="6523195" y="4037748"/>
            <a:ext cx="979377" cy="1162615"/>
          </a:xfrm>
          <a:prstGeom prst="rect">
            <a:avLst/>
          </a:prstGeom>
          <a:noFill/>
          <a:ln w="9525">
            <a:noFill/>
            <a:miter lim="800000"/>
            <a:headEnd/>
            <a:tailEnd/>
          </a:ln>
        </p:spPr>
      </p:pic>
      <p:pic>
        <p:nvPicPr>
          <p:cNvPr id="23" name="Picture 8"/>
          <p:cNvPicPr>
            <a:picLocks noChangeAspect="1" noChangeArrowheads="1"/>
          </p:cNvPicPr>
          <p:nvPr/>
        </p:nvPicPr>
        <p:blipFill>
          <a:blip r:embed="rId6" cstate="print"/>
          <a:srcRect/>
          <a:stretch>
            <a:fillRect/>
          </a:stretch>
        </p:blipFill>
        <p:spPr bwMode="auto">
          <a:xfrm>
            <a:off x="7180655" y="5063801"/>
            <a:ext cx="1876425" cy="1752600"/>
          </a:xfrm>
          <a:prstGeom prst="rect">
            <a:avLst/>
          </a:prstGeom>
          <a:noFill/>
        </p:spPr>
      </p:pic>
      <p:pic>
        <p:nvPicPr>
          <p:cNvPr id="11" name="图片 10">
            <a:extLst>
              <a:ext uri="{FF2B5EF4-FFF2-40B4-BE49-F238E27FC236}">
                <a16:creationId xmlns:a16="http://schemas.microsoft.com/office/drawing/2014/main" id="{5DC8DD64-A8D4-45D4-AA78-84E995656C91}"/>
              </a:ext>
            </a:extLst>
          </p:cNvPr>
          <p:cNvPicPr>
            <a:picLocks noChangeAspect="1"/>
          </p:cNvPicPr>
          <p:nvPr/>
        </p:nvPicPr>
        <p:blipFill>
          <a:blip r:embed="rId7"/>
          <a:stretch>
            <a:fillRect/>
          </a:stretch>
        </p:blipFill>
        <p:spPr>
          <a:xfrm>
            <a:off x="3698832" y="1355709"/>
            <a:ext cx="1895475" cy="1885950"/>
          </a:xfrm>
          <a:prstGeom prst="rect">
            <a:avLst/>
          </a:prstGeom>
        </p:spPr>
      </p:pic>
      <p:sp>
        <p:nvSpPr>
          <p:cNvPr id="24" name="TextBox 8">
            <a:extLst>
              <a:ext uri="{FF2B5EF4-FFF2-40B4-BE49-F238E27FC236}">
                <a16:creationId xmlns:a16="http://schemas.microsoft.com/office/drawing/2014/main" id="{6C7E7AF6-181A-42CD-AB3F-F8D490079D63}"/>
              </a:ext>
            </a:extLst>
          </p:cNvPr>
          <p:cNvSpPr txBox="1"/>
          <p:nvPr/>
        </p:nvSpPr>
        <p:spPr>
          <a:xfrm>
            <a:off x="3290465" y="3485815"/>
            <a:ext cx="3456384" cy="307777"/>
          </a:xfrm>
          <a:prstGeom prst="rect">
            <a:avLst/>
          </a:prstGeom>
          <a:noFill/>
        </p:spPr>
        <p:txBody>
          <a:bodyPr wrap="square" rtlCol="0">
            <a:spAutoFit/>
          </a:bodyPr>
          <a:lstStyle/>
          <a:p>
            <a:r>
              <a:rPr lang="en-US" altLang="zh-CN" sz="1400" b="1" dirty="0" err="1">
                <a:solidFill>
                  <a:schemeClr val="bg2">
                    <a:lumMod val="10000"/>
                  </a:schemeClr>
                </a:solidFill>
                <a:latin typeface="华文中宋" pitchFamily="2" charset="-122"/>
                <a:ea typeface="华文中宋" pitchFamily="2" charset="-122"/>
              </a:rPr>
              <a:t>GreenArrays</a:t>
            </a:r>
            <a:r>
              <a:rPr lang="en-US" altLang="zh-CN" sz="1400" b="1" dirty="0">
                <a:solidFill>
                  <a:schemeClr val="bg2">
                    <a:lumMod val="10000"/>
                  </a:schemeClr>
                </a:solidFill>
                <a:latin typeface="华文中宋" pitchFamily="2" charset="-122"/>
                <a:ea typeface="华文中宋" pitchFamily="2" charset="-122"/>
              </a:rPr>
              <a:t> GA144</a:t>
            </a:r>
            <a:r>
              <a:rPr lang="zh-CN" altLang="en-US" sz="1400" b="1" dirty="0">
                <a:solidFill>
                  <a:schemeClr val="bg2">
                    <a:lumMod val="10000"/>
                  </a:schemeClr>
                </a:solidFill>
                <a:latin typeface="华文中宋" pitchFamily="2" charset="-122"/>
                <a:ea typeface="华文中宋" pitchFamily="2" charset="-122"/>
              </a:rPr>
              <a:t>核微处理器</a:t>
            </a:r>
          </a:p>
        </p:txBody>
      </p:sp>
      <p:pic>
        <p:nvPicPr>
          <p:cNvPr id="1026" name="Picture 2">
            <a:extLst>
              <a:ext uri="{FF2B5EF4-FFF2-40B4-BE49-F238E27FC236}">
                <a16:creationId xmlns:a16="http://schemas.microsoft.com/office/drawing/2014/main" id="{BCC1D673-8A5B-42E9-A9E2-A1E31599C3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9793" y="4149080"/>
            <a:ext cx="2753611" cy="194421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5960D67A-2CD6-41AB-AD90-C54EC422C58D}"/>
              </a:ext>
            </a:extLst>
          </p:cNvPr>
          <p:cNvSpPr>
            <a:spLocks noGrp="1"/>
          </p:cNvSpPr>
          <p:nvPr>
            <p:ph type="sldNum" sz="quarter" idx="12"/>
          </p:nvPr>
        </p:nvSpPr>
        <p:spPr/>
        <p:txBody>
          <a:bodyPr/>
          <a:lstStyle/>
          <a:p>
            <a:fld id="{B10D5614-B734-4280-8F57-1D4947433C97}" type="slidenum">
              <a:rPr lang="en-US" smtClean="0"/>
              <a:t>16</a:t>
            </a:fld>
            <a:endParaRPr lang="en-US" dirty="0"/>
          </a:p>
        </p:txBody>
      </p:sp>
    </p:spTree>
    <p:extLst>
      <p:ext uri="{BB962C8B-B14F-4D97-AF65-F5344CB8AC3E}">
        <p14:creationId xmlns:p14="http://schemas.microsoft.com/office/powerpoint/2010/main" val="192824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a:t>
            </a:r>
            <a:endParaRPr lang="en-US" sz="1100" b="1" dirty="0">
              <a:solidFill>
                <a:prstClr val="white"/>
              </a:solidFill>
            </a:endParaRPr>
          </a:p>
        </p:txBody>
      </p:sp>
      <p:sp>
        <p:nvSpPr>
          <p:cNvPr id="17" name="Content Placeholder 2"/>
          <p:cNvSpPr txBox="1">
            <a:spLocks/>
          </p:cNvSpPr>
          <p:nvPr/>
        </p:nvSpPr>
        <p:spPr>
          <a:xfrm>
            <a:off x="361632" y="4355985"/>
            <a:ext cx="1624982" cy="9046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1940s~1950s</a:t>
            </a:r>
          </a:p>
          <a:p>
            <a:pPr marL="0" indent="0">
              <a:buFont typeface="Arial" pitchFamily="34" charse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电子管</a:t>
            </a:r>
            <a:endParaRPr lang="en-US" altLang="zh-CN" sz="1600" b="1" dirty="0">
              <a:solidFill>
                <a:schemeClr val="tx1">
                  <a:lumMod val="50000"/>
                </a:schemeClr>
              </a:solidFill>
              <a:latin typeface="华文中宋" panose="02010600040101010101" pitchFamily="2" charset="-122"/>
              <a:ea typeface="华文中宋" panose="02010600040101010101" pitchFamily="2" charset="-122"/>
            </a:endParaRPr>
          </a:p>
          <a:p>
            <a:pPr marL="0" indent="0">
              <a:buFont typeface="Arial" pitchFamily="34" charse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无操作系统</a:t>
            </a:r>
            <a:endParaRPr lang="en-US" sz="1600" dirty="0">
              <a:solidFill>
                <a:schemeClr val="tx1">
                  <a:lumMod val="50000"/>
                </a:schemeClr>
              </a:solidFill>
              <a:latin typeface="华文中宋" panose="02010600040101010101" pitchFamily="2" charset="-122"/>
              <a:ea typeface="华文中宋" panose="02010600040101010101" pitchFamily="2" charset="-122"/>
            </a:endParaRPr>
          </a:p>
        </p:txBody>
      </p:sp>
      <p:sp>
        <p:nvSpPr>
          <p:cNvPr id="18" name="Content Placeholder 2"/>
          <p:cNvSpPr txBox="1">
            <a:spLocks/>
          </p:cNvSpPr>
          <p:nvPr/>
        </p:nvSpPr>
        <p:spPr>
          <a:xfrm>
            <a:off x="2005025" y="4355985"/>
            <a:ext cx="1628036" cy="1286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1950s~1960s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晶体管</a:t>
            </a:r>
            <a:endParaRPr lang="en-US" altLang="zh-CN" sz="1600" b="1" dirty="0">
              <a:solidFill>
                <a:schemeClr val="tx1">
                  <a:lumMod val="50000"/>
                </a:schemeClr>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批处理系统</a:t>
            </a:r>
            <a:endParaRPr lang="en-US" altLang="zh-CN" sz="1600" b="1" dirty="0">
              <a:solidFill>
                <a:schemeClr val="tx1">
                  <a:lumMod val="50000"/>
                </a:schemeClr>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执行系统</a:t>
            </a:r>
            <a:endParaRPr lang="en-US" sz="16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4" name="Content Placeholder 2"/>
          <p:cNvSpPr txBox="1">
            <a:spLocks/>
          </p:cNvSpPr>
          <p:nvPr/>
        </p:nvSpPr>
        <p:spPr>
          <a:xfrm>
            <a:off x="3639295" y="4355985"/>
            <a:ext cx="1746457" cy="1017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1960s~1970s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集成电路</a:t>
            </a:r>
            <a:endParaRPr lang="en-US" altLang="zh-CN" sz="1600" b="1" dirty="0">
              <a:solidFill>
                <a:schemeClr val="tx1">
                  <a:lumMod val="50000"/>
                </a:schemeClr>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多道程序设计</a:t>
            </a:r>
            <a:endParaRPr lang="en-US" sz="16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5" name="Content Placeholder 2"/>
          <p:cNvSpPr txBox="1">
            <a:spLocks/>
          </p:cNvSpPr>
          <p:nvPr/>
        </p:nvSpPr>
        <p:spPr>
          <a:xfrm>
            <a:off x="5292869" y="4355985"/>
            <a:ext cx="1635139" cy="18093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1970s~1990s</a:t>
            </a:r>
          </a:p>
          <a:p>
            <a:pPr marL="0" inden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LSI</a:t>
            </a:r>
            <a:r>
              <a:rPr lang="zh-CN" altLang="en-US" sz="16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VLSI</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分时</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实时</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通用</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嵌入式</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Font typeface="Arial" pitchFamily="34" charset="0"/>
              <a:buNone/>
            </a:pPr>
            <a:r>
              <a:rPr lang="en-US" sz="1600" dirty="0"/>
              <a:t>.</a:t>
            </a:r>
          </a:p>
        </p:txBody>
      </p:sp>
      <p:sp>
        <p:nvSpPr>
          <p:cNvPr id="26" name="Content Placeholder 2"/>
          <p:cNvSpPr txBox="1">
            <a:spLocks/>
          </p:cNvSpPr>
          <p:nvPr/>
        </p:nvSpPr>
        <p:spPr>
          <a:xfrm>
            <a:off x="6955110" y="4355985"/>
            <a:ext cx="1865439" cy="15027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chemeClr val="tx1">
                    <a:lumMod val="50000"/>
                  </a:schemeClr>
                </a:solidFill>
                <a:latin typeface="华文中宋" panose="02010600040101010101" pitchFamily="2" charset="-122"/>
                <a:ea typeface="华文中宋" panose="02010600040101010101" pitchFamily="2" charset="-122"/>
              </a:rPr>
              <a:t>21st</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纳米集成电路</a:t>
            </a:r>
            <a:endParaRPr lang="en-US" altLang="zh-CN" sz="1600" b="1" dirty="0">
              <a:solidFill>
                <a:schemeClr val="tx1">
                  <a:lumMod val="50000"/>
                </a:schemeClr>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多处理器多核</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网络</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r>
              <a:rPr lang="zh-CN" altLang="en-US" sz="1600" b="1" dirty="0">
                <a:solidFill>
                  <a:schemeClr val="tx1">
                    <a:lumMod val="50000"/>
                  </a:schemeClr>
                </a:solidFill>
                <a:latin typeface="华文中宋" panose="02010600040101010101" pitchFamily="2" charset="-122"/>
                <a:ea typeface="华文中宋" panose="02010600040101010101" pitchFamily="2" charset="-122"/>
              </a:rPr>
              <a:t>分布式</a:t>
            </a:r>
            <a:r>
              <a:rPr lang="en-US" altLang="zh-CN" sz="1600" b="1" dirty="0">
                <a:solidFill>
                  <a:schemeClr val="tx1">
                    <a:lumMod val="50000"/>
                  </a:schemeClr>
                </a:solidFill>
                <a:latin typeface="华文中宋" panose="02010600040101010101" pitchFamily="2" charset="-122"/>
                <a:ea typeface="华文中宋" panose="02010600040101010101" pitchFamily="2" charset="-122"/>
              </a:rPr>
              <a:t>OS</a:t>
            </a:r>
          </a:p>
          <a:p>
            <a:pPr marL="0" indent="0">
              <a:buNone/>
            </a:pPr>
            <a:endParaRPr lang="en-US" altLang="zh-CN" sz="1200" b="1" dirty="0">
              <a:solidFill>
                <a:schemeClr val="tx1">
                  <a:lumMod val="50000"/>
                </a:schemeClr>
              </a:solidFill>
              <a:latin typeface="华文中宋" panose="02010600040101010101" pitchFamily="2" charset="-122"/>
              <a:ea typeface="华文中宋" panose="02010600040101010101" pitchFamily="2" charset="-122"/>
            </a:endParaRPr>
          </a:p>
          <a:p>
            <a:pPr marL="0" indent="0">
              <a:buNone/>
            </a:pPr>
            <a:endParaRPr lang="en-US" altLang="zh-CN" sz="12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8" name="Title 13"/>
          <p:cNvSpPr txBox="1">
            <a:spLocks/>
          </p:cNvSpPr>
          <p:nvPr/>
        </p:nvSpPr>
        <p:spPr>
          <a:xfrm>
            <a:off x="1640145" y="2180862"/>
            <a:ext cx="6809943" cy="110412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60000"/>
              </a:lnSpc>
            </a:pPr>
            <a:r>
              <a:rPr lang="zh-CN" altLang="en-US" sz="2000" b="1" dirty="0">
                <a:solidFill>
                  <a:schemeClr val="accent1">
                    <a:lumMod val="60000"/>
                    <a:lumOff val="40000"/>
                  </a:schemeClr>
                </a:solidFill>
                <a:latin typeface="华文中宋" panose="02010600040101010101" pitchFamily="2" charset="-122"/>
                <a:ea typeface="华文中宋" panose="02010600040101010101" pitchFamily="2" charset="-122"/>
              </a:rPr>
              <a:t>操作系统伴随着计算机技术及应用的发展而发展</a:t>
            </a:r>
            <a:endParaRPr lang="en-US" altLang="zh-CN" sz="2000" b="1" dirty="0">
              <a:solidFill>
                <a:schemeClr val="accent1">
                  <a:lumMod val="60000"/>
                  <a:lumOff val="40000"/>
                </a:schemeClr>
              </a:solidFill>
              <a:latin typeface="华文中宋" panose="02010600040101010101" pitchFamily="2" charset="-122"/>
              <a:ea typeface="华文中宋" panose="02010600040101010101" pitchFamily="2" charset="-122"/>
            </a:endParaRPr>
          </a:p>
          <a:p>
            <a:pPr>
              <a:lnSpc>
                <a:spcPct val="160000"/>
              </a:lnSpc>
            </a:pPr>
            <a:r>
              <a:rPr lang="zh-CN" altLang="en-US" sz="2000" b="1" dirty="0">
                <a:solidFill>
                  <a:schemeClr val="accent1">
                    <a:lumMod val="60000"/>
                    <a:lumOff val="40000"/>
                  </a:schemeClr>
                </a:solidFill>
                <a:latin typeface="华文中宋" panose="02010600040101010101" pitchFamily="2" charset="-122"/>
                <a:ea typeface="华文中宋" panose="02010600040101010101" pitchFamily="2" charset="-122"/>
              </a:rPr>
              <a:t>逐渐成为计算机系统的核心</a:t>
            </a:r>
            <a:endParaRPr lang="en-US" sz="2000"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29" name="Freeform 7"/>
          <p:cNvSpPr>
            <a:spLocks noEditPoints="1"/>
          </p:cNvSpPr>
          <p:nvPr/>
        </p:nvSpPr>
        <p:spPr bwMode="auto">
          <a:xfrm>
            <a:off x="640887" y="2074408"/>
            <a:ext cx="862729" cy="1440160"/>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Content Placeholder 2"/>
          <p:cNvSpPr txBox="1">
            <a:spLocks/>
          </p:cNvSpPr>
          <p:nvPr/>
        </p:nvSpPr>
        <p:spPr>
          <a:xfrm>
            <a:off x="344077" y="3844561"/>
            <a:ext cx="593619"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chemeClr val="accent1">
                    <a:lumMod val="60000"/>
                    <a:lumOff val="40000"/>
                  </a:schemeClr>
                </a:solidFill>
                <a:latin typeface="Source Sans Pro Light" pitchFamily="34" charset="0"/>
              </a:rPr>
              <a:t>01</a:t>
            </a:r>
          </a:p>
        </p:txBody>
      </p:sp>
      <p:sp>
        <p:nvSpPr>
          <p:cNvPr id="31" name="Content Placeholder 2"/>
          <p:cNvSpPr txBox="1">
            <a:spLocks/>
          </p:cNvSpPr>
          <p:nvPr/>
        </p:nvSpPr>
        <p:spPr>
          <a:xfrm>
            <a:off x="1986614" y="3844561"/>
            <a:ext cx="593619"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chemeClr val="accent1">
                    <a:lumMod val="60000"/>
                    <a:lumOff val="40000"/>
                  </a:schemeClr>
                </a:solidFill>
                <a:latin typeface="Source Sans Pro Light" pitchFamily="34" charset="0"/>
              </a:rPr>
              <a:t>02</a:t>
            </a:r>
          </a:p>
        </p:txBody>
      </p:sp>
      <p:sp>
        <p:nvSpPr>
          <p:cNvPr id="32" name="Content Placeholder 2"/>
          <p:cNvSpPr txBox="1">
            <a:spLocks/>
          </p:cNvSpPr>
          <p:nvPr/>
        </p:nvSpPr>
        <p:spPr>
          <a:xfrm>
            <a:off x="3633061" y="3844561"/>
            <a:ext cx="593619"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chemeClr val="accent1">
                    <a:lumMod val="60000"/>
                    <a:lumOff val="40000"/>
                  </a:schemeClr>
                </a:solidFill>
                <a:latin typeface="Source Sans Pro Light" pitchFamily="34" charset="0"/>
              </a:rPr>
              <a:t>03</a:t>
            </a:r>
          </a:p>
        </p:txBody>
      </p:sp>
      <p:sp>
        <p:nvSpPr>
          <p:cNvPr id="33" name="Content Placeholder 2"/>
          <p:cNvSpPr txBox="1">
            <a:spLocks/>
          </p:cNvSpPr>
          <p:nvPr/>
        </p:nvSpPr>
        <p:spPr>
          <a:xfrm>
            <a:off x="5272398" y="3844561"/>
            <a:ext cx="593619"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FF0000"/>
                </a:solidFill>
                <a:latin typeface="Source Sans Pro Light" pitchFamily="34" charset="0"/>
              </a:rPr>
              <a:t>04</a:t>
            </a:r>
          </a:p>
        </p:txBody>
      </p:sp>
      <p:sp>
        <p:nvSpPr>
          <p:cNvPr id="34" name="Content Placeholder 2"/>
          <p:cNvSpPr txBox="1">
            <a:spLocks/>
          </p:cNvSpPr>
          <p:nvPr/>
        </p:nvSpPr>
        <p:spPr>
          <a:xfrm>
            <a:off x="6928009" y="3844561"/>
            <a:ext cx="593619" cy="611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chemeClr val="accent1">
                    <a:lumMod val="60000"/>
                    <a:lumOff val="40000"/>
                  </a:schemeClr>
                </a:solidFill>
                <a:latin typeface="Source Sans Pro Light" pitchFamily="34" charset="0"/>
              </a:rPr>
              <a:t>05</a:t>
            </a: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操作系统的发展</a:t>
            </a:r>
          </a:p>
        </p:txBody>
      </p:sp>
      <p:cxnSp>
        <p:nvCxnSpPr>
          <p:cNvPr id="3" name="直接箭头连接符 2"/>
          <p:cNvCxnSpPr/>
          <p:nvPr/>
        </p:nvCxnSpPr>
        <p:spPr>
          <a:xfrm>
            <a:off x="1174123" y="4150359"/>
            <a:ext cx="5176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819043" y="4150359"/>
            <a:ext cx="5176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512523" y="4127539"/>
            <a:ext cx="5176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110438" y="4127539"/>
            <a:ext cx="5176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631114" y="4127539"/>
            <a:ext cx="5176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E961532-AE8E-4F98-A0CB-076662D8F02A}"/>
              </a:ext>
            </a:extLst>
          </p:cNvPr>
          <p:cNvSpPr>
            <a:spLocks noGrp="1"/>
          </p:cNvSpPr>
          <p:nvPr>
            <p:ph type="sldNum" sz="quarter" idx="12"/>
          </p:nvPr>
        </p:nvSpPr>
        <p:spPr/>
        <p:txBody>
          <a:bodyPr/>
          <a:lstStyle/>
          <a:p>
            <a:fld id="{B10D5614-B734-4280-8F57-1D4947433C97}" type="slidenum">
              <a:rPr lang="en-US" smtClean="0"/>
              <a:t>17</a:t>
            </a:fld>
            <a:endParaRPr lang="en-US" dirty="0"/>
          </a:p>
        </p:txBody>
      </p:sp>
    </p:spTree>
    <p:extLst>
      <p:ext uri="{BB962C8B-B14F-4D97-AF65-F5344CB8AC3E}">
        <p14:creationId xmlns:p14="http://schemas.microsoft.com/office/powerpoint/2010/main" val="98092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手工操作阶段</a:t>
            </a:r>
          </a:p>
        </p:txBody>
      </p:sp>
      <p:sp>
        <p:nvSpPr>
          <p:cNvPr id="22" name="内容占位符 2"/>
          <p:cNvSpPr>
            <a:spLocks noGrp="1"/>
          </p:cNvSpPr>
          <p:nvPr>
            <p:ph idx="1"/>
          </p:nvPr>
        </p:nvSpPr>
        <p:spPr>
          <a:xfrm>
            <a:off x="643644" y="1772816"/>
            <a:ext cx="7620000" cy="4840303"/>
          </a:xfrm>
        </p:spPr>
        <p:txBody>
          <a:bodyPr>
            <a:noAutofit/>
          </a:bodyPr>
          <a:lstStyle/>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硬件特征：第一代计算机，运算速度慢</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无操作系统，人工操作</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用户直接用机器语言编写程序</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把程序纸带或卡片装入输入机</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输入机将程序和数据读入计算机</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通过控制台开关启动程序运行</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打印机输出计算结果</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用户卸下纸带或卡片</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问题：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一道程序独占计算机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串行操作，硬件利用率低</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人工操作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慢</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pic>
        <p:nvPicPr>
          <p:cNvPr id="2050" name="Picture 2" descr="https://timgsa.baidu.com/timg?image&amp;quality=80&amp;size=b9999_10000&amp;sec=1534871498846&amp;di=3e138fbe72d0dde46d92fd3b8ed2be1c&amp;imgtype=0&amp;src=http%3A%2F%2Fs9.sinaimg.cn%2Fmw690%2F001gq88sgy6WGmfJ26Ae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17430"/>
            <a:ext cx="1790741" cy="1549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35466194&amp;di=fcc71146ae300e2d278277ca2cb0af79&amp;imgtype=jpg&amp;er=1&amp;src=http%3A%2F%2Fwww.cs.tsinghua.edu.cn%2Fpublish%2Fcs%2F4744%2F20101217215218967848560%2F1974-0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344" y="3941428"/>
            <a:ext cx="3277011" cy="14401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表格 26"/>
          <p:cNvGraphicFramePr>
            <a:graphicFrameLocks noGrp="1"/>
          </p:cNvGraphicFramePr>
          <p:nvPr>
            <p:extLst>
              <p:ext uri="{D42A27DB-BD31-4B8C-83A1-F6EECF244321}">
                <p14:modId xmlns:p14="http://schemas.microsoft.com/office/powerpoint/2010/main" val="1116168439"/>
              </p:ext>
            </p:extLst>
          </p:nvPr>
        </p:nvGraphicFramePr>
        <p:xfrm>
          <a:off x="4248343" y="6021288"/>
          <a:ext cx="4609386" cy="670560"/>
        </p:xfrm>
        <a:graphic>
          <a:graphicData uri="http://schemas.openxmlformats.org/drawingml/2006/table">
            <a:tbl>
              <a:tblPr firstRow="1" bandRow="1">
                <a:tableStyleId>{5C22544A-7EE6-4342-B048-85BDC9FD1C3A}</a:tableStyleId>
              </a:tblPr>
              <a:tblGrid>
                <a:gridCol w="1536462">
                  <a:extLst>
                    <a:ext uri="{9D8B030D-6E8A-4147-A177-3AD203B41FA5}">
                      <a16:colId xmlns:a16="http://schemas.microsoft.com/office/drawing/2014/main" val="20000"/>
                    </a:ext>
                  </a:extLst>
                </a:gridCol>
                <a:gridCol w="1536462">
                  <a:extLst>
                    <a:ext uri="{9D8B030D-6E8A-4147-A177-3AD203B41FA5}">
                      <a16:colId xmlns:a16="http://schemas.microsoft.com/office/drawing/2014/main" val="20001"/>
                    </a:ext>
                  </a:extLst>
                </a:gridCol>
                <a:gridCol w="1536462">
                  <a:extLst>
                    <a:ext uri="{9D8B030D-6E8A-4147-A177-3AD203B41FA5}">
                      <a16:colId xmlns:a16="http://schemas.microsoft.com/office/drawing/2014/main" val="20002"/>
                    </a:ext>
                  </a:extLst>
                </a:gridCol>
              </a:tblGrid>
              <a:tr h="262828">
                <a:tc>
                  <a:txBody>
                    <a:bodyPr/>
                    <a:lstStyle/>
                    <a:p>
                      <a:pPr algn="ctr"/>
                      <a:r>
                        <a:rPr lang="zh-CN" altLang="en-US" sz="1600" dirty="0">
                          <a:latin typeface="华文中宋" pitchFamily="2" charset="-122"/>
                          <a:ea typeface="华文中宋" pitchFamily="2" charset="-122"/>
                        </a:rPr>
                        <a:t>机器语言 </a:t>
                      </a:r>
                      <a:endParaRPr lang="zh-CN" altLang="en-US" sz="1600" dirty="0"/>
                    </a:p>
                  </a:txBody>
                  <a:tcPr/>
                </a:tc>
                <a:tc>
                  <a:txBody>
                    <a:bodyPr/>
                    <a:lstStyle/>
                    <a:p>
                      <a:pPr algn="ctr"/>
                      <a:r>
                        <a:rPr lang="zh-CN" altLang="en-US" sz="1600" dirty="0">
                          <a:latin typeface="华文中宋" pitchFamily="2" charset="-122"/>
                          <a:ea typeface="华文中宋" pitchFamily="2" charset="-122"/>
                        </a:rPr>
                        <a:t>汇编语言</a:t>
                      </a:r>
                      <a:endParaRPr lang="zh-CN" altLang="en-US" sz="1600" dirty="0"/>
                    </a:p>
                  </a:txBody>
                  <a:tcPr/>
                </a:tc>
                <a:tc>
                  <a:txBody>
                    <a:bodyPr/>
                    <a:lstStyle/>
                    <a:p>
                      <a:pPr algn="ctr"/>
                      <a:r>
                        <a:rPr lang="zh-CN" altLang="en-US" sz="1600" dirty="0">
                          <a:latin typeface="华文中宋" pitchFamily="2" charset="-122"/>
                          <a:ea typeface="华文中宋" pitchFamily="2" charset="-122"/>
                        </a:rPr>
                        <a:t>高级语言</a:t>
                      </a:r>
                      <a:endParaRPr lang="zh-CN" altLang="en-US" sz="1600" dirty="0"/>
                    </a:p>
                  </a:txBody>
                  <a:tcPr/>
                </a:tc>
                <a:extLst>
                  <a:ext uri="{0D108BD9-81ED-4DB2-BD59-A6C34878D82A}">
                    <a16:rowId xmlns:a16="http://schemas.microsoft.com/office/drawing/2014/main" val="10000"/>
                  </a:ext>
                </a:extLst>
              </a:tr>
              <a:tr h="262828">
                <a:tc>
                  <a:txBody>
                    <a:bodyPr/>
                    <a:lstStyle/>
                    <a:p>
                      <a:pPr algn="ctr"/>
                      <a:r>
                        <a:rPr lang="en-US" altLang="zh-CN" sz="1600" dirty="0">
                          <a:latin typeface="华文中宋" pitchFamily="2" charset="-122"/>
                          <a:ea typeface="华文中宋" pitchFamily="2" charset="-122"/>
                        </a:rPr>
                        <a:t>100 001 010</a:t>
                      </a:r>
                      <a:endParaRPr lang="zh-CN" altLang="en-US" sz="1600" dirty="0"/>
                    </a:p>
                  </a:txBody>
                  <a:tcPr/>
                </a:tc>
                <a:tc>
                  <a:txBody>
                    <a:bodyPr/>
                    <a:lstStyle/>
                    <a:p>
                      <a:pPr algn="ctr"/>
                      <a:r>
                        <a:rPr lang="en-US" altLang="zh-CN" sz="1600" dirty="0">
                          <a:latin typeface="华文中宋" pitchFamily="2" charset="-122"/>
                          <a:ea typeface="华文中宋" pitchFamily="2" charset="-122"/>
                        </a:rPr>
                        <a:t>ADD A</a:t>
                      </a: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B</a:t>
                      </a:r>
                      <a:endParaRPr lang="zh-CN" altLang="en-US" sz="1600" dirty="0"/>
                    </a:p>
                  </a:txBody>
                  <a:tcPr/>
                </a:tc>
                <a:tc>
                  <a:txBody>
                    <a:bodyPr/>
                    <a:lstStyle/>
                    <a:p>
                      <a:pPr algn="ctr"/>
                      <a:r>
                        <a:rPr lang="en-US" altLang="zh-CN" sz="1600" dirty="0">
                          <a:latin typeface="华文中宋" pitchFamily="2" charset="-122"/>
                          <a:ea typeface="华文中宋" pitchFamily="2" charset="-122"/>
                        </a:rPr>
                        <a:t>A=A+B</a:t>
                      </a:r>
                      <a:endParaRPr lang="zh-CN" altLang="en-US" sz="1600" dirty="0"/>
                    </a:p>
                  </a:txBody>
                  <a:tcPr/>
                </a:tc>
                <a:extLst>
                  <a:ext uri="{0D108BD9-81ED-4DB2-BD59-A6C34878D82A}">
                    <a16:rowId xmlns:a16="http://schemas.microsoft.com/office/drawing/2014/main" val="10001"/>
                  </a:ext>
                </a:extLst>
              </a:tr>
            </a:tbl>
          </a:graphicData>
        </a:graphic>
      </p:graphicFrame>
      <p:pic>
        <p:nvPicPr>
          <p:cNvPr id="2" name="图片 1">
            <a:extLst>
              <a:ext uri="{FF2B5EF4-FFF2-40B4-BE49-F238E27FC236}">
                <a16:creationId xmlns:a16="http://schemas.microsoft.com/office/drawing/2014/main" id="{ED8A5999-6D9D-48FD-8B44-6E6902933062}"/>
              </a:ext>
            </a:extLst>
          </p:cNvPr>
          <p:cNvPicPr>
            <a:picLocks noChangeAspect="1"/>
          </p:cNvPicPr>
          <p:nvPr/>
        </p:nvPicPr>
        <p:blipFill>
          <a:blip r:embed="rId4"/>
          <a:stretch>
            <a:fillRect/>
          </a:stretch>
        </p:blipFill>
        <p:spPr>
          <a:xfrm>
            <a:off x="7275356" y="2217429"/>
            <a:ext cx="1744340" cy="1549271"/>
          </a:xfrm>
          <a:prstGeom prst="rect">
            <a:avLst/>
          </a:prstGeom>
        </p:spPr>
      </p:pic>
      <p:sp>
        <p:nvSpPr>
          <p:cNvPr id="4" name="灯片编号占位符 3">
            <a:extLst>
              <a:ext uri="{FF2B5EF4-FFF2-40B4-BE49-F238E27FC236}">
                <a16:creationId xmlns:a16="http://schemas.microsoft.com/office/drawing/2014/main" id="{DB2E62B9-7F65-4C8C-BBAB-9E909F83B66B}"/>
              </a:ext>
            </a:extLst>
          </p:cNvPr>
          <p:cNvSpPr>
            <a:spLocks noGrp="1"/>
          </p:cNvSpPr>
          <p:nvPr>
            <p:ph type="sldNum" sz="quarter" idx="12"/>
          </p:nvPr>
        </p:nvSpPr>
        <p:spPr/>
        <p:txBody>
          <a:bodyPr/>
          <a:lstStyle/>
          <a:p>
            <a:fld id="{B10D5614-B734-4280-8F57-1D4947433C97}" type="slidenum">
              <a:rPr lang="en-US" smtClean="0"/>
              <a:t>18</a:t>
            </a:fld>
            <a:endParaRPr lang="en-US" dirty="0"/>
          </a:p>
        </p:txBody>
      </p:sp>
    </p:spTree>
    <p:extLst>
      <p:ext uri="{BB962C8B-B14F-4D97-AF65-F5344CB8AC3E}">
        <p14:creationId xmlns:p14="http://schemas.microsoft.com/office/powerpoint/2010/main" val="125893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7049" y="816612"/>
            <a:ext cx="4217440" cy="150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早期批处理</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监督程序（</a:t>
            </a:r>
            <a:r>
              <a:rPr lang="en-US" altLang="zh-CN" sz="2000" b="1" dirty="0">
                <a:solidFill>
                  <a:srgbClr val="FF0000"/>
                </a:solidFill>
                <a:latin typeface="华文中宋" panose="02010600040101010101" pitchFamily="2" charset="-122"/>
                <a:ea typeface="华文中宋" panose="02010600040101010101" pitchFamily="2" charset="-122"/>
              </a:rPr>
              <a:t>Monitor</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1" name="内容占位符 1"/>
          <p:cNvSpPr>
            <a:spLocks noGrp="1"/>
          </p:cNvSpPr>
          <p:nvPr>
            <p:ph idx="1"/>
          </p:nvPr>
        </p:nvSpPr>
        <p:spPr>
          <a:xfrm>
            <a:off x="0" y="1772816"/>
            <a:ext cx="8964489" cy="4840303"/>
          </a:xfrm>
        </p:spPr>
        <p:txBody>
          <a:bodyPr>
            <a:normAutofit fontScale="92500" lnSpcReduction="20000"/>
          </a:bodyPr>
          <a:lstStyle/>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硬件特征：</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1950s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末，计算机运行速度有很大提高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手工操作的速度和计算机处理速度之间的</a:t>
            </a:r>
            <a:r>
              <a:rPr lang="zh-CN" altLang="en-US" sz="1800" b="1" dirty="0">
                <a:solidFill>
                  <a:srgbClr val="FF0000"/>
                </a:solidFill>
                <a:latin typeface="华文中宋" panose="02010600040101010101" pitchFamily="2" charset="-122"/>
                <a:ea typeface="华文中宋" panose="02010600040101010101" pitchFamily="2" charset="-122"/>
              </a:rPr>
              <a:t>差异扩大</a:t>
            </a:r>
            <a:endParaRPr lang="en-US" altLang="zh-CN" sz="1800" b="1" dirty="0">
              <a:solidFill>
                <a:srgbClr val="FF0000"/>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机器等待人工操作，浪费了昂贵的计算机资源</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批处理系统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作业成批处理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rgbClr val="FF0000"/>
                </a:solidFill>
                <a:latin typeface="华文中宋" panose="02010600040101010101" pitchFamily="2" charset="-122"/>
                <a:ea typeface="华文中宋" panose="02010600040101010101" pitchFamily="2" charset="-122"/>
              </a:rPr>
              <a:t>监督程序</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IO</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、编译、装配）自动依次处理一批作业（减少人工操作）</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1.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联机批处理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输入输出设备直接和主机相连</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缺点：快速的主机等待慢速的输入输出设备，浪费了主机时间</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2.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脱机批处理（输入输出由专门的机器控制）</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输入设备</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卫星机</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磁带</a:t>
            </a:r>
            <a:r>
              <a:rPr lang="en-US" altLang="zh-CN"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主机</a:t>
            </a:r>
            <a:r>
              <a:rPr lang="en-US" altLang="zh-CN"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磁带</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卫星机</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输出设备</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提高了计算机的利用率</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问题：作业运行过程中，无法与用户进行交互；任何出错将导致整个系统停顿</a:t>
            </a:r>
          </a:p>
        </p:txBody>
      </p:sp>
      <p:sp>
        <p:nvSpPr>
          <p:cNvPr id="3" name="灯片编号占位符 2">
            <a:extLst>
              <a:ext uri="{FF2B5EF4-FFF2-40B4-BE49-F238E27FC236}">
                <a16:creationId xmlns:a16="http://schemas.microsoft.com/office/drawing/2014/main" id="{70460A84-4D16-44EE-9128-197EB89416FB}"/>
              </a:ext>
            </a:extLst>
          </p:cNvPr>
          <p:cNvSpPr>
            <a:spLocks noGrp="1"/>
          </p:cNvSpPr>
          <p:nvPr>
            <p:ph type="sldNum" sz="quarter" idx="12"/>
          </p:nvPr>
        </p:nvSpPr>
        <p:spPr/>
        <p:txBody>
          <a:bodyPr/>
          <a:lstStyle/>
          <a:p>
            <a:fld id="{B10D5614-B734-4280-8F57-1D4947433C97}" type="slidenum">
              <a:rPr lang="en-US" smtClean="0"/>
              <a:t>19</a:t>
            </a:fld>
            <a:endParaRPr lang="en-US" dirty="0"/>
          </a:p>
        </p:txBody>
      </p:sp>
    </p:spTree>
    <p:extLst>
      <p:ext uri="{BB962C8B-B14F-4D97-AF65-F5344CB8AC3E}">
        <p14:creationId xmlns:p14="http://schemas.microsoft.com/office/powerpoint/2010/main" val="113509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zh-CN" b="1" dirty="0">
                <a:solidFill>
                  <a:schemeClr val="accent1">
                    <a:lumMod val="60000"/>
                    <a:lumOff val="40000"/>
                  </a:schemeClr>
                </a:solidFill>
                <a:latin typeface="华文中宋" panose="02010600040101010101" pitchFamily="2" charset="-122"/>
                <a:ea typeface="华文中宋" panose="02010600040101010101" pitchFamily="2" charset="-122"/>
              </a:rPr>
              <a:t>课程基本信息</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8" name="Content Placeholder 2"/>
          <p:cNvSpPr txBox="1">
            <a:spLocks/>
          </p:cNvSpPr>
          <p:nvPr/>
        </p:nvSpPr>
        <p:spPr>
          <a:xfrm>
            <a:off x="575556" y="5157192"/>
            <a:ext cx="7992888" cy="1368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800" dirty="0">
                <a:solidFill>
                  <a:srgbClr val="002060"/>
                </a:solidFill>
                <a:latin typeface="宋体" panose="02010600030101010101" pitchFamily="2" charset="-122"/>
                <a:ea typeface="宋体" panose="02010600030101010101" pitchFamily="2" charset="-122"/>
              </a:rPr>
              <a:t>    </a:t>
            </a:r>
            <a:r>
              <a:rPr lang="zh-CN" altLang="zh-CN" sz="1800" b="1" dirty="0">
                <a:solidFill>
                  <a:srgbClr val="002060"/>
                </a:solidFill>
                <a:latin typeface="华文中宋" panose="02010600040101010101" pitchFamily="2" charset="-122"/>
                <a:ea typeface="华文中宋" panose="02010600040101010101" pitchFamily="2" charset="-122"/>
              </a:rPr>
              <a:t>操作系统是计算机系统中最基础的系统软件，向下直接管理和控制硬件资源和数据信息，向上为应用程序和用户提供功能接口和操作环境。</a:t>
            </a:r>
            <a:r>
              <a:rPr lang="zh-CN" altLang="en-US" sz="1800" b="1" dirty="0">
                <a:solidFill>
                  <a:srgbClr val="002060"/>
                </a:solidFill>
                <a:latin typeface="华文中宋" panose="02010600040101010101" pitchFamily="2" charset="-122"/>
                <a:ea typeface="华文中宋" panose="02010600040101010101" pitchFamily="2" charset="-122"/>
              </a:rPr>
              <a:t>本</a:t>
            </a:r>
            <a:r>
              <a:rPr lang="zh-CN" altLang="zh-CN" sz="1800" b="1" dirty="0">
                <a:solidFill>
                  <a:srgbClr val="002060"/>
                </a:solidFill>
                <a:latin typeface="华文中宋" panose="02010600040101010101" pitchFamily="2" charset="-122"/>
                <a:ea typeface="华文中宋" panose="02010600040101010101" pitchFamily="2" charset="-122"/>
              </a:rPr>
              <a:t>课程</a:t>
            </a:r>
            <a:r>
              <a:rPr lang="zh-CN" altLang="en-US" sz="1800" b="1" dirty="0">
                <a:solidFill>
                  <a:srgbClr val="002060"/>
                </a:solidFill>
                <a:latin typeface="华文中宋" panose="02010600040101010101" pitchFamily="2" charset="-122"/>
                <a:ea typeface="华文中宋" panose="02010600040101010101" pitchFamily="2" charset="-122"/>
              </a:rPr>
              <a:t>主要</a:t>
            </a:r>
            <a:r>
              <a:rPr lang="zh-CN" altLang="zh-CN" sz="1800" b="1" dirty="0">
                <a:solidFill>
                  <a:srgbClr val="002060"/>
                </a:solidFill>
                <a:latin typeface="华文中宋" panose="02010600040101010101" pitchFamily="2" charset="-122"/>
                <a:ea typeface="华文中宋" panose="02010600040101010101" pitchFamily="2" charset="-122"/>
              </a:rPr>
              <a:t>介绍操作系统的主要功能、基本原理、实现技术</a:t>
            </a:r>
            <a:r>
              <a:rPr lang="zh-CN" altLang="en-US" sz="1800" b="1" dirty="0">
                <a:solidFill>
                  <a:srgbClr val="002060"/>
                </a:solidFill>
                <a:latin typeface="华文中宋" panose="02010600040101010101" pitchFamily="2" charset="-122"/>
                <a:ea typeface="华文中宋" panose="02010600040101010101" pitchFamily="2" charset="-122"/>
              </a:rPr>
              <a:t>。</a:t>
            </a:r>
            <a:endParaRPr lang="en-US" sz="1800" b="1" dirty="0">
              <a:solidFill>
                <a:srgbClr val="00206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t>01</a:t>
            </a:r>
            <a:endParaRPr lang="en-US" sz="1100" b="1" dirty="0"/>
          </a:p>
        </p:txBody>
      </p:sp>
      <p:graphicFrame>
        <p:nvGraphicFramePr>
          <p:cNvPr id="13" name="表格 12"/>
          <p:cNvGraphicFramePr>
            <a:graphicFrameLocks noGrp="1"/>
          </p:cNvGraphicFramePr>
          <p:nvPr>
            <p:extLst>
              <p:ext uri="{D42A27DB-BD31-4B8C-83A1-F6EECF244321}">
                <p14:modId xmlns:p14="http://schemas.microsoft.com/office/powerpoint/2010/main" val="23656237"/>
              </p:ext>
            </p:extLst>
          </p:nvPr>
        </p:nvGraphicFramePr>
        <p:xfrm>
          <a:off x="658784" y="1417639"/>
          <a:ext cx="7978432" cy="3592617"/>
        </p:xfrm>
        <a:graphic>
          <a:graphicData uri="http://schemas.openxmlformats.org/drawingml/2006/table">
            <a:tbl>
              <a:tblPr firstRow="1" bandRow="1">
                <a:tableStyleId>{22838BEF-8BB2-4498-84A7-C5851F593DF1}</a:tableStyleId>
              </a:tblPr>
              <a:tblGrid>
                <a:gridCol w="2938042">
                  <a:extLst>
                    <a:ext uri="{9D8B030D-6E8A-4147-A177-3AD203B41FA5}">
                      <a16:colId xmlns:a16="http://schemas.microsoft.com/office/drawing/2014/main" val="20000"/>
                    </a:ext>
                  </a:extLst>
                </a:gridCol>
                <a:gridCol w="5040390">
                  <a:extLst>
                    <a:ext uri="{9D8B030D-6E8A-4147-A177-3AD203B41FA5}">
                      <a16:colId xmlns:a16="http://schemas.microsoft.com/office/drawing/2014/main" val="20001"/>
                    </a:ext>
                  </a:extLst>
                </a:gridCol>
              </a:tblGrid>
              <a:tr h="513231">
                <a:tc>
                  <a:txBody>
                    <a:bodyPr/>
                    <a:lstStyle/>
                    <a:p>
                      <a:pPr algn="ctr">
                        <a:lnSpc>
                          <a:spcPct val="150000"/>
                        </a:lnSpc>
                        <a:spcBef>
                          <a:spcPts val="1200"/>
                        </a:spcBef>
                        <a:spcAft>
                          <a:spcPts val="0"/>
                        </a:spcAft>
                      </a:pPr>
                      <a:r>
                        <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课程</a:t>
                      </a:r>
                      <a:r>
                        <a:rPr lang="zh-CN" altLang="en-US"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号</a:t>
                      </a:r>
                      <a:endPar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50000"/>
                        </a:lnSpc>
                        <a:spcBef>
                          <a:spcPts val="1200"/>
                        </a:spcBef>
                        <a:spcAft>
                          <a:spcPts val="0"/>
                        </a:spcAft>
                      </a:pPr>
                      <a:r>
                        <a:rPr lang="en-US"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INF03L3014</a:t>
                      </a:r>
                      <a:endPar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0"/>
                  </a:ext>
                </a:extLst>
              </a:tr>
              <a:tr h="513231">
                <a:tc>
                  <a:txBody>
                    <a:bodyPr/>
                    <a:lstStyle/>
                    <a:p>
                      <a:pPr algn="ctr">
                        <a:lnSpc>
                          <a:spcPct val="150000"/>
                        </a:lnSpc>
                        <a:spcBef>
                          <a:spcPts val="1200"/>
                        </a:spcBef>
                        <a:spcAft>
                          <a:spcPts val="0"/>
                        </a:spcAft>
                      </a:pPr>
                      <a:r>
                        <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课程中文名称</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操作系统</a:t>
                      </a:r>
                    </a:p>
                  </a:txBody>
                  <a:tcPr marL="68580" marR="68580" marT="0" marB="0" anchor="ctr">
                    <a:solidFill>
                      <a:srgbClr val="CCECFF"/>
                    </a:solidFill>
                  </a:tcPr>
                </a:tc>
                <a:extLst>
                  <a:ext uri="{0D108BD9-81ED-4DB2-BD59-A6C34878D82A}">
                    <a16:rowId xmlns:a16="http://schemas.microsoft.com/office/drawing/2014/main" val="10001"/>
                  </a:ext>
                </a:extLst>
              </a:tr>
              <a:tr h="513231">
                <a:tc>
                  <a:txBody>
                    <a:bodyPr/>
                    <a:lstStyle/>
                    <a:p>
                      <a:pPr algn="ctr">
                        <a:lnSpc>
                          <a:spcPct val="150000"/>
                        </a:lnSpc>
                        <a:spcBef>
                          <a:spcPts val="1200"/>
                        </a:spcBef>
                        <a:spcAft>
                          <a:spcPts val="0"/>
                        </a:spcAft>
                      </a:pPr>
                      <a:r>
                        <a:rPr lang="zh-CN" sz="1600" b="1" kern="10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课程英文名称</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Operating Systems</a:t>
                      </a:r>
                      <a:endPar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2"/>
                  </a:ext>
                </a:extLst>
              </a:tr>
              <a:tr h="513231">
                <a:tc>
                  <a:txBody>
                    <a:bodyPr/>
                    <a:lstStyle/>
                    <a:p>
                      <a:pPr algn="ctr">
                        <a:lnSpc>
                          <a:spcPct val="150000"/>
                        </a:lnSpc>
                        <a:spcBef>
                          <a:spcPts val="1200"/>
                        </a:spcBef>
                        <a:spcAft>
                          <a:spcPts val="0"/>
                        </a:spcAft>
                      </a:pPr>
                      <a:r>
                        <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学分</a:t>
                      </a:r>
                      <a:r>
                        <a:rPr lang="en-US"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周</a:t>
                      </a:r>
                      <a:r>
                        <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学时</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3</a:t>
                      </a: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学分</a:t>
                      </a:r>
                      <a:r>
                        <a:rPr 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/3</a:t>
                      </a: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学时</a:t>
                      </a:r>
                    </a:p>
                  </a:txBody>
                  <a:tcPr marL="68580" marR="68580" marT="0" marB="0" anchor="ctr">
                    <a:solidFill>
                      <a:srgbClr val="CCECFF"/>
                    </a:solidFill>
                  </a:tcPr>
                </a:tc>
                <a:extLst>
                  <a:ext uri="{0D108BD9-81ED-4DB2-BD59-A6C34878D82A}">
                    <a16:rowId xmlns:a16="http://schemas.microsoft.com/office/drawing/2014/main" val="10003"/>
                  </a:ext>
                </a:extLst>
              </a:tr>
              <a:tr h="513231">
                <a:tc>
                  <a:txBody>
                    <a:bodyPr/>
                    <a:lstStyle/>
                    <a:p>
                      <a:pPr algn="ctr">
                        <a:lnSpc>
                          <a:spcPct val="150000"/>
                        </a:lnSpc>
                        <a:spcBef>
                          <a:spcPts val="1200"/>
                        </a:spcBef>
                        <a:spcAft>
                          <a:spcPts val="0"/>
                        </a:spcAft>
                      </a:pPr>
                      <a:r>
                        <a:rPr lang="zh-CN" sz="1600" b="1" kern="10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适用专业</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计算机科学与技术</a:t>
                      </a:r>
                    </a:p>
                  </a:txBody>
                  <a:tcPr marL="68580" marR="68580" marT="0" marB="0" anchor="ctr">
                    <a:solidFill>
                      <a:srgbClr val="CCECFF"/>
                    </a:solidFill>
                  </a:tcPr>
                </a:tc>
                <a:extLst>
                  <a:ext uri="{0D108BD9-81ED-4DB2-BD59-A6C34878D82A}">
                    <a16:rowId xmlns:a16="http://schemas.microsoft.com/office/drawing/2014/main" val="10004"/>
                  </a:ext>
                </a:extLst>
              </a:tr>
              <a:tr h="513231">
                <a:tc>
                  <a:txBody>
                    <a:bodyPr/>
                    <a:lstStyle/>
                    <a:p>
                      <a:pPr algn="ctr">
                        <a:lnSpc>
                          <a:spcPct val="150000"/>
                        </a:lnSpc>
                        <a:spcBef>
                          <a:spcPts val="1200"/>
                        </a:spcBef>
                        <a:spcAft>
                          <a:spcPts val="0"/>
                        </a:spcAft>
                      </a:pPr>
                      <a:r>
                        <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先修课程</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计算机组成原理</a:t>
                      </a:r>
                      <a:r>
                        <a:rPr lang="zh-CN" alt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数据结构</a:t>
                      </a:r>
                      <a:r>
                        <a:rPr lang="zh-CN" alt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计算机程序设计</a:t>
                      </a:r>
                    </a:p>
                  </a:txBody>
                  <a:tcPr marL="68580" marR="68580" marT="0" marB="0" anchor="ctr">
                    <a:solidFill>
                      <a:srgbClr val="CCECFF"/>
                    </a:solidFill>
                  </a:tcPr>
                </a:tc>
                <a:extLst>
                  <a:ext uri="{0D108BD9-81ED-4DB2-BD59-A6C34878D82A}">
                    <a16:rowId xmlns:a16="http://schemas.microsoft.com/office/drawing/2014/main" val="10005"/>
                  </a:ext>
                </a:extLst>
              </a:tr>
              <a:tr h="513231">
                <a:tc>
                  <a:txBody>
                    <a:bodyPr/>
                    <a:lstStyle/>
                    <a:p>
                      <a:pPr marL="0" algn="ctr" defTabSz="914400" rtl="0" eaLnBrk="1" latinLnBrk="0" hangingPunct="1">
                        <a:lnSpc>
                          <a:spcPct val="150000"/>
                        </a:lnSpc>
                        <a:spcBef>
                          <a:spcPts val="1200"/>
                        </a:spcBef>
                        <a:spcAft>
                          <a:spcPts val="0"/>
                        </a:spcAft>
                      </a:pPr>
                      <a:r>
                        <a:rPr lang="zh-CN" alt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推荐教材</a:t>
                      </a:r>
                      <a:endParaRPr lang="zh-CN" sz="16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marL="0" algn="ctr" defTabSz="914400" rtl="0" eaLnBrk="1" latinLnBrk="0" hangingPunct="1">
                        <a:lnSpc>
                          <a:spcPct val="150000"/>
                        </a:lnSpc>
                        <a:spcBef>
                          <a:spcPts val="1200"/>
                        </a:spcBef>
                        <a:spcAft>
                          <a:spcPts val="0"/>
                        </a:spcAft>
                      </a:pPr>
                      <a:r>
                        <a:rPr lang="zh-CN"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张尧学编著</a:t>
                      </a:r>
                      <a:r>
                        <a:rPr lang="en-US"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 </a:t>
                      </a:r>
                      <a:r>
                        <a:rPr lang="zh-CN"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计算机操作系统教程</a:t>
                      </a:r>
                      <a:r>
                        <a:rPr lang="zh-CN" alt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第</a:t>
                      </a:r>
                      <a:r>
                        <a:rPr lang="en-US"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4</a:t>
                      </a:r>
                      <a:r>
                        <a:rPr lang="zh-CN" alt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版</a:t>
                      </a:r>
                      <a:r>
                        <a:rPr lang="zh-CN" altLang="en-US"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rPr>
                        <a:t>）</a:t>
                      </a:r>
                      <a:endParaRPr lang="zh-CN" sz="1600" b="1" kern="100" dirty="0">
                        <a:solidFill>
                          <a:srgbClr val="C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6"/>
                  </a:ext>
                </a:extLst>
              </a:tr>
            </a:tbl>
          </a:graphicData>
        </a:graphic>
      </p:graphicFrame>
      <p:sp>
        <p:nvSpPr>
          <p:cNvPr id="3" name="灯片编号占位符 2">
            <a:extLst>
              <a:ext uri="{FF2B5EF4-FFF2-40B4-BE49-F238E27FC236}">
                <a16:creationId xmlns:a16="http://schemas.microsoft.com/office/drawing/2014/main" id="{0275A488-704E-4FCC-8387-661B7485024D}"/>
              </a:ext>
            </a:extLst>
          </p:cNvPr>
          <p:cNvSpPr>
            <a:spLocks noGrp="1"/>
          </p:cNvSpPr>
          <p:nvPr>
            <p:ph type="sldNum" sz="quarter" idx="12"/>
          </p:nvPr>
        </p:nvSpPr>
        <p:spPr/>
        <p:txBody>
          <a:bodyPr/>
          <a:lstStyle/>
          <a:p>
            <a:fld id="{B10D5614-B734-4280-8F57-1D4947433C97}" type="slidenum">
              <a:rPr lang="en-US" smtClean="0"/>
              <a:t>2</a:t>
            </a:fld>
            <a:endParaRPr lang="en-US" dirty="0"/>
          </a:p>
        </p:txBody>
      </p:sp>
    </p:spTree>
    <p:extLst>
      <p:ext uri="{BB962C8B-B14F-4D97-AF65-F5344CB8AC3E}">
        <p14:creationId xmlns:p14="http://schemas.microsoft.com/office/powerpoint/2010/main" val="407200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16</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后期批处理</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执行系统（</a:t>
            </a:r>
            <a:r>
              <a:rPr lang="en-US" altLang="zh-CN" sz="2000" b="1" dirty="0">
                <a:solidFill>
                  <a:srgbClr val="FF0000"/>
                </a:solidFill>
                <a:latin typeface="华文中宋" panose="02010600040101010101" pitchFamily="2" charset="-122"/>
                <a:ea typeface="华文中宋" panose="02010600040101010101" pitchFamily="2" charset="-122"/>
              </a:rPr>
              <a:t>Executive System</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内容占位符 1"/>
          <p:cNvSpPr>
            <a:spLocks noGrp="1"/>
          </p:cNvSpPr>
          <p:nvPr>
            <p:ph idx="1"/>
          </p:nvPr>
        </p:nvSpPr>
        <p:spPr>
          <a:xfrm>
            <a:off x="17645" y="1772816"/>
            <a:ext cx="8619571" cy="4840303"/>
          </a:xfrm>
        </p:spPr>
        <p:txBody>
          <a:bodyPr>
            <a:normAutofit fontScale="92500" lnSpcReduction="10000"/>
          </a:bodyPr>
          <a:lstStyle/>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硬件特征：</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1960s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初期，</a:t>
            </a:r>
            <a:r>
              <a:rPr lang="zh-CN" altLang="en-US" sz="1800" b="1" dirty="0">
                <a:solidFill>
                  <a:srgbClr val="FF0000"/>
                </a:solidFill>
                <a:latin typeface="华文中宋" panose="02010600040101010101" pitchFamily="2" charset="-122"/>
                <a:ea typeface="华文中宋" panose="02010600040101010101" pitchFamily="2" charset="-122"/>
              </a:rPr>
              <a:t>通道和中断技术</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获得进展</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通道：控制一台或多台输入输出设备的专用部件，完成输入输出设备与主存之间的信息传输，无需</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CPU</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的干预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输入输出与</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CPU</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可并行工作</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中断：主机接到外部信号时，停止原来的工作，转去处理外部事件，处理完毕后，回到原来的工作继续处理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输入输出完成后，可以通知主机</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执行系统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主机、输入输出设备并行工作</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实现了快速的联机批处理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内部中断可以克服错误停机，时钟中断可以解决死循环</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问题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每次依然只能处理一个作业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计算机资源仍有浪费（主机空闲，或输入输出设备空闲）</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01C77D01-5022-4939-B9EC-537D97AAEC41}"/>
              </a:ext>
            </a:extLst>
          </p:cNvPr>
          <p:cNvSpPr>
            <a:spLocks noGrp="1"/>
          </p:cNvSpPr>
          <p:nvPr>
            <p:ph type="sldNum" sz="quarter" idx="12"/>
          </p:nvPr>
        </p:nvSpPr>
        <p:spPr/>
        <p:txBody>
          <a:bodyPr/>
          <a:lstStyle/>
          <a:p>
            <a:fld id="{B10D5614-B734-4280-8F57-1D4947433C97}" type="slidenum">
              <a:rPr lang="en-US" smtClean="0"/>
              <a:t>20</a:t>
            </a:fld>
            <a:endParaRPr lang="en-US" dirty="0"/>
          </a:p>
        </p:txBody>
      </p:sp>
    </p:spTree>
    <p:extLst>
      <p:ext uri="{BB962C8B-B14F-4D97-AF65-F5344CB8AC3E}">
        <p14:creationId xmlns:p14="http://schemas.microsoft.com/office/powerpoint/2010/main" val="31433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17</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cxnSp>
        <p:nvCxnSpPr>
          <p:cNvPr id="9" name="直接连接符 8"/>
          <p:cNvCxnSpPr/>
          <p:nvPr/>
        </p:nvCxnSpPr>
        <p:spPr>
          <a:xfrm>
            <a:off x="4903004" y="1788573"/>
            <a:ext cx="642942" cy="158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545946" y="1788573"/>
            <a:ext cx="1071570" cy="2647"/>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617516" y="1788573"/>
            <a:ext cx="785818" cy="194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5582" y="1860011"/>
            <a:ext cx="642942"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rPr>
              <a:t>输入</a:t>
            </a:r>
          </a:p>
        </p:txBody>
      </p:sp>
      <p:sp>
        <p:nvSpPr>
          <p:cNvPr id="14" name="TextBox 13"/>
          <p:cNvSpPr txBox="1"/>
          <p:nvPr/>
        </p:nvSpPr>
        <p:spPr>
          <a:xfrm>
            <a:off x="6688954" y="1860011"/>
            <a:ext cx="642942"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rPr>
              <a:t>输出</a:t>
            </a:r>
          </a:p>
        </p:txBody>
      </p:sp>
      <p:sp>
        <p:nvSpPr>
          <p:cNvPr id="15" name="TextBox 14"/>
          <p:cNvSpPr txBox="1"/>
          <p:nvPr/>
        </p:nvSpPr>
        <p:spPr>
          <a:xfrm>
            <a:off x="5760260" y="1860011"/>
            <a:ext cx="642942"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rPr>
              <a:t>计算</a:t>
            </a:r>
          </a:p>
        </p:txBody>
      </p:sp>
      <p:sp>
        <p:nvSpPr>
          <p:cNvPr id="16" name="TextBox 15"/>
          <p:cNvSpPr txBox="1"/>
          <p:nvPr/>
        </p:nvSpPr>
        <p:spPr>
          <a:xfrm>
            <a:off x="1620997" y="2431515"/>
            <a:ext cx="1071570"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1"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rPr>
              <a:t>调入内存</a:t>
            </a:r>
          </a:p>
        </p:txBody>
      </p:sp>
      <p:sp>
        <p:nvSpPr>
          <p:cNvPr id="17" name="TextBox 16"/>
          <p:cNvSpPr txBox="1"/>
          <p:nvPr/>
        </p:nvSpPr>
        <p:spPr>
          <a:xfrm>
            <a:off x="1628582" y="2969152"/>
            <a:ext cx="1071570" cy="571504"/>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3600" b="1" cap="all" spc="-60" dirty="0">
                <a:latin typeface="华文中宋" panose="02010600040101010101" pitchFamily="2" charset="-122"/>
                <a:ea typeface="华文中宋" panose="02010600040101010101" pitchFamily="2" charset="-122"/>
                <a:cs typeface="+mj-cs"/>
              </a:rPr>
              <a:t>调出内存</a:t>
            </a:r>
            <a:endParaRPr kumimoji="0" lang="zh-CN" altLang="en-US" sz="3600" b="1"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endParaRPr>
          </a:p>
        </p:txBody>
      </p:sp>
      <p:sp>
        <p:nvSpPr>
          <p:cNvPr id="18" name="TextBox 17"/>
          <p:cNvSpPr txBox="1"/>
          <p:nvPr/>
        </p:nvSpPr>
        <p:spPr>
          <a:xfrm>
            <a:off x="1842896" y="2826276"/>
            <a:ext cx="642942"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3600" b="1" cap="all" spc="-60" dirty="0">
                <a:latin typeface="华文中宋" panose="02010600040101010101" pitchFamily="2" charset="-122"/>
                <a:ea typeface="华文中宋" panose="02010600040101010101" pitchFamily="2" charset="-122"/>
                <a:cs typeface="+mj-cs"/>
              </a:rPr>
              <a:t>CPU</a:t>
            </a:r>
            <a:endParaRPr kumimoji="0" lang="en-US" altLang="zh-CN" sz="3600" b="1"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endParaRPr>
          </a:p>
        </p:txBody>
      </p:sp>
      <p:cxnSp>
        <p:nvCxnSpPr>
          <p:cNvPr id="19" name="直接连接符 18"/>
          <p:cNvCxnSpPr/>
          <p:nvPr/>
        </p:nvCxnSpPr>
        <p:spPr>
          <a:xfrm>
            <a:off x="2628714" y="2645829"/>
            <a:ext cx="642942" cy="158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71656" y="3003019"/>
            <a:ext cx="1071570" cy="2647"/>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43226" y="3360209"/>
            <a:ext cx="785818" cy="194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429999" y="1796906"/>
            <a:ext cx="785818"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72875" y="1860011"/>
            <a:ext cx="642942" cy="357190"/>
          </a:xfrm>
          <a:prstGeom prst="rect">
            <a:avLst/>
          </a:prstGeom>
        </p:spPr>
        <p:txBody>
          <a:bodyPr vert="horz" wrap="square" lIns="91440" tIns="45720" rIns="91440" bIns="45720" rtlCol="0" anchor="b">
            <a:normAutofit fontScale="475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3600" cap="all" spc="-60" dirty="0">
                <a:latin typeface="华文中宋" panose="02010600040101010101" pitchFamily="2" charset="-122"/>
                <a:ea typeface="华文中宋" panose="02010600040101010101" pitchFamily="2" charset="-122"/>
                <a:cs typeface="+mj-cs"/>
              </a:rPr>
              <a:t>空闲</a:t>
            </a:r>
            <a:endParaRPr kumimoji="0" lang="zh-CN" altLang="en-US" sz="3600" b="0" i="0" u="none" strike="noStrike" kern="1200" cap="all" spc="-60" normalizeH="0" baseline="0" noProof="0" dirty="0">
              <a:ln>
                <a:noFill/>
              </a:ln>
              <a:effectLst/>
              <a:uLnTx/>
              <a:uFillTx/>
              <a:latin typeface="华文中宋" panose="02010600040101010101" pitchFamily="2" charset="-122"/>
              <a:ea typeface="华文中宋" panose="02010600040101010101" pitchFamily="2" charset="-122"/>
              <a:cs typeface="+mj-cs"/>
            </a:endParaRPr>
          </a:p>
        </p:txBody>
      </p:sp>
      <p:cxnSp>
        <p:nvCxnSpPr>
          <p:cNvPr id="24" name="直接连接符 23"/>
          <p:cNvCxnSpPr/>
          <p:nvPr/>
        </p:nvCxnSpPr>
        <p:spPr>
          <a:xfrm>
            <a:off x="3271656" y="2645829"/>
            <a:ext cx="1857388" cy="3753"/>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28714" y="3360209"/>
            <a:ext cx="1714512" cy="3464"/>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43226" y="3003019"/>
            <a:ext cx="785818"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628714" y="3003019"/>
            <a:ext cx="642942" cy="1299"/>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42764" y="1860011"/>
            <a:ext cx="1785950" cy="500066"/>
          </a:xfrm>
          <a:prstGeom prst="rect">
            <a:avLst/>
          </a:prstGeom>
        </p:spPr>
        <p:txBody>
          <a:bodyPr vert="horz" wrap="square" lIns="91440" tIns="45720" rIns="91440" bIns="45720" rtlCol="0" anchor="b">
            <a:norm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all" spc="-60" normalizeH="0" baseline="0" noProof="0" dirty="0">
                <a:ln>
                  <a:noFill/>
                </a:ln>
                <a:solidFill>
                  <a:schemeClr val="tx2"/>
                </a:solidFill>
                <a:effectLst/>
                <a:uLnTx/>
                <a:uFillTx/>
                <a:latin typeface="华文中宋" panose="02010600040101010101" pitchFamily="2" charset="-122"/>
                <a:ea typeface="华文中宋" panose="02010600040101010101" pitchFamily="2" charset="-122"/>
                <a:cs typeface="+mj-cs"/>
              </a:rPr>
              <a:t>单道程序系统</a:t>
            </a:r>
          </a:p>
        </p:txBody>
      </p:sp>
      <p:sp>
        <p:nvSpPr>
          <p:cNvPr id="29" name="TextBox 28"/>
          <p:cNvSpPr txBox="1"/>
          <p:nvPr/>
        </p:nvSpPr>
        <p:spPr>
          <a:xfrm>
            <a:off x="1620997" y="4179894"/>
            <a:ext cx="1071570" cy="357190"/>
          </a:xfrm>
          <a:prstGeom prst="rect">
            <a:avLst/>
          </a:prstGeom>
        </p:spPr>
        <p:txBody>
          <a:bodyPr vert="horz" wrap="square" lIns="91440" tIns="45720" rIns="91440" bIns="45720" rtlCol="0" anchor="b">
            <a:normAutofit fontScale="47500" lnSpcReduction="20000"/>
          </a:bodyPr>
          <a:lstStyle/>
          <a:p>
            <a:pPr fontAlgn="base">
              <a:spcBef>
                <a:spcPct val="0"/>
              </a:spcBef>
              <a:spcAft>
                <a:spcPct val="0"/>
              </a:spcAft>
            </a:pPr>
            <a:r>
              <a:rPr lang="zh-CN" altLang="en-US" sz="3600" b="1" cap="all" spc="-60" dirty="0">
                <a:latin typeface="华文中宋" panose="02010600040101010101" pitchFamily="2" charset="-122"/>
                <a:ea typeface="华文中宋" panose="02010600040101010101" pitchFamily="2" charset="-122"/>
              </a:rPr>
              <a:t>调入内存</a:t>
            </a:r>
          </a:p>
        </p:txBody>
      </p:sp>
      <p:sp>
        <p:nvSpPr>
          <p:cNvPr id="30" name="TextBox 29"/>
          <p:cNvSpPr txBox="1"/>
          <p:nvPr/>
        </p:nvSpPr>
        <p:spPr>
          <a:xfrm>
            <a:off x="1628582" y="5074721"/>
            <a:ext cx="1071570" cy="357190"/>
          </a:xfrm>
          <a:prstGeom prst="rect">
            <a:avLst/>
          </a:prstGeom>
        </p:spPr>
        <p:txBody>
          <a:bodyPr vert="horz" wrap="square" lIns="91440" tIns="45720" rIns="91440" bIns="45720" rtlCol="0" anchor="b">
            <a:normAutofit fontScale="47500" lnSpcReduction="20000"/>
          </a:bodyPr>
          <a:lstStyle/>
          <a:p>
            <a:pPr fontAlgn="base">
              <a:spcBef>
                <a:spcPct val="0"/>
              </a:spcBef>
              <a:spcAft>
                <a:spcPct val="0"/>
              </a:spcAft>
            </a:pPr>
            <a:r>
              <a:rPr lang="zh-CN" altLang="en-US" sz="3600" b="1" cap="all" spc="-60" dirty="0">
                <a:latin typeface="华文中宋" panose="02010600040101010101" pitchFamily="2" charset="-122"/>
                <a:ea typeface="华文中宋" panose="02010600040101010101" pitchFamily="2" charset="-122"/>
              </a:rPr>
              <a:t>调出内存</a:t>
            </a:r>
          </a:p>
        </p:txBody>
      </p:sp>
      <p:sp>
        <p:nvSpPr>
          <p:cNvPr id="31" name="TextBox 30"/>
          <p:cNvSpPr txBox="1"/>
          <p:nvPr/>
        </p:nvSpPr>
        <p:spPr>
          <a:xfrm>
            <a:off x="1842896" y="4646093"/>
            <a:ext cx="642942" cy="357190"/>
          </a:xfrm>
          <a:prstGeom prst="rect">
            <a:avLst/>
          </a:prstGeom>
        </p:spPr>
        <p:txBody>
          <a:bodyPr vert="horz" wrap="square" lIns="91440" tIns="45720" rIns="91440" bIns="45720" rtlCol="0" anchor="b">
            <a:normAutofit fontScale="47500" lnSpcReduction="20000"/>
          </a:bodyPr>
          <a:lstStyle/>
          <a:p>
            <a:pPr fontAlgn="base">
              <a:spcBef>
                <a:spcPct val="0"/>
              </a:spcBef>
              <a:spcAft>
                <a:spcPct val="0"/>
              </a:spcAft>
            </a:pPr>
            <a:r>
              <a:rPr lang="en-US" altLang="zh-CN" sz="3600" b="1" cap="all" spc="-60" dirty="0">
                <a:latin typeface="华文中宋" panose="02010600040101010101" pitchFamily="2" charset="-122"/>
                <a:ea typeface="华文中宋" panose="02010600040101010101" pitchFamily="2" charset="-122"/>
              </a:rPr>
              <a:t>CPU</a:t>
            </a:r>
          </a:p>
        </p:txBody>
      </p:sp>
      <p:cxnSp>
        <p:nvCxnSpPr>
          <p:cNvPr id="32" name="直接连接符 31"/>
          <p:cNvCxnSpPr/>
          <p:nvPr/>
        </p:nvCxnSpPr>
        <p:spPr>
          <a:xfrm>
            <a:off x="2628714" y="4394208"/>
            <a:ext cx="642942" cy="158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271656" y="4822836"/>
            <a:ext cx="1071570" cy="2647"/>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628714" y="5251464"/>
            <a:ext cx="1714512" cy="3464"/>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628714" y="4822836"/>
            <a:ext cx="642942" cy="1299"/>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42764" y="3645961"/>
            <a:ext cx="1785950" cy="500066"/>
          </a:xfrm>
          <a:prstGeom prst="rect">
            <a:avLst/>
          </a:prstGeom>
        </p:spPr>
        <p:txBody>
          <a:bodyPr vert="horz" wrap="square" lIns="91440" tIns="45720" rIns="91440" bIns="45720" rtlCol="0" anchor="b">
            <a:norm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all" spc="-60" normalizeH="0" baseline="0" noProof="0" dirty="0">
                <a:ln>
                  <a:noFill/>
                </a:ln>
                <a:solidFill>
                  <a:schemeClr val="tx2"/>
                </a:solidFill>
                <a:effectLst/>
                <a:uLnTx/>
                <a:uFillTx/>
                <a:latin typeface="华文中宋" panose="02010600040101010101" pitchFamily="2" charset="-122"/>
                <a:ea typeface="华文中宋" panose="02010600040101010101" pitchFamily="2" charset="-122"/>
                <a:cs typeface="+mj-cs"/>
              </a:rPr>
              <a:t>多道程序系统</a:t>
            </a:r>
          </a:p>
        </p:txBody>
      </p:sp>
      <p:cxnSp>
        <p:nvCxnSpPr>
          <p:cNvPr id="38" name="直接连接符 37"/>
          <p:cNvCxnSpPr/>
          <p:nvPr/>
        </p:nvCxnSpPr>
        <p:spPr>
          <a:xfrm>
            <a:off x="5129044" y="2645829"/>
            <a:ext cx="357190" cy="158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86234" y="3003019"/>
            <a:ext cx="1500198" cy="158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986432" y="3360209"/>
            <a:ext cx="642942" cy="194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486234" y="2645829"/>
            <a:ext cx="2143140" cy="3753"/>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129044" y="3360209"/>
            <a:ext cx="1857388"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986432" y="3003019"/>
            <a:ext cx="642942"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29044" y="3003019"/>
            <a:ext cx="357190"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14532" y="3503085"/>
            <a:ext cx="928694"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1</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46" name="TextBox 45"/>
          <p:cNvSpPr txBox="1"/>
          <p:nvPr/>
        </p:nvSpPr>
        <p:spPr>
          <a:xfrm>
            <a:off x="6057738" y="3503085"/>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2</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cxnSp>
        <p:nvCxnSpPr>
          <p:cNvPr id="47" name="直接连接符 46"/>
          <p:cNvCxnSpPr/>
          <p:nvPr/>
        </p:nvCxnSpPr>
        <p:spPr>
          <a:xfrm>
            <a:off x="3297938" y="4392282"/>
            <a:ext cx="357190" cy="158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354515" y="4822836"/>
            <a:ext cx="1500198" cy="158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66002" y="5253227"/>
            <a:ext cx="642942" cy="194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700284" y="4392282"/>
            <a:ext cx="2786082" cy="5630"/>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926151" y="4822836"/>
            <a:ext cx="571504" cy="1155"/>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29044" y="5255168"/>
            <a:ext cx="720000" cy="1588"/>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343226" y="5251464"/>
            <a:ext cx="785818" cy="194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628714" y="4431779"/>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1</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55" name="TextBox 54"/>
          <p:cNvSpPr txBox="1"/>
          <p:nvPr/>
        </p:nvSpPr>
        <p:spPr>
          <a:xfrm>
            <a:off x="3557408" y="4860407"/>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1</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56" name="TextBox 55"/>
          <p:cNvSpPr txBox="1"/>
          <p:nvPr/>
        </p:nvSpPr>
        <p:spPr>
          <a:xfrm>
            <a:off x="4486102" y="5289035"/>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1</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57" name="TextBox 56"/>
          <p:cNvSpPr txBox="1"/>
          <p:nvPr/>
        </p:nvSpPr>
        <p:spPr>
          <a:xfrm>
            <a:off x="3177640" y="4431779"/>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2</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58" name="TextBox 57"/>
          <p:cNvSpPr txBox="1"/>
          <p:nvPr/>
        </p:nvSpPr>
        <p:spPr>
          <a:xfrm>
            <a:off x="4771854" y="4860407"/>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2</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sp>
        <p:nvSpPr>
          <p:cNvPr id="59" name="TextBox 58"/>
          <p:cNvSpPr txBox="1"/>
          <p:nvPr/>
        </p:nvSpPr>
        <p:spPr>
          <a:xfrm>
            <a:off x="5877291" y="5289035"/>
            <a:ext cx="642942" cy="285752"/>
          </a:xfrm>
          <a:prstGeom prst="rect">
            <a:avLst/>
          </a:prstGeom>
        </p:spPr>
        <p:txBody>
          <a:bodyPr vert="horz" wrap="square" lIns="91440" tIns="45720" rIns="91440" bIns="45720" rtlCol="0" anchor="b">
            <a:normAutofit fontScale="40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rPr>
              <a:t>作业</a:t>
            </a:r>
            <a:r>
              <a:rPr kumimoji="0" lang="en-US" altLang="zh-CN" sz="3600" b="0" i="0" u="none" strike="noStrike" kern="1200" cap="all" spc="-60" normalizeH="0" baseline="0" noProof="0" dirty="0">
                <a:ln>
                  <a:noFill/>
                </a:ln>
                <a:solidFill>
                  <a:schemeClr val="tx2"/>
                </a:solidFill>
                <a:effectLst/>
                <a:uLnTx/>
                <a:uFillTx/>
                <a:latin typeface="+mj-lt"/>
                <a:ea typeface="黑体" pitchFamily="2" charset="-122"/>
                <a:cs typeface="+mj-cs"/>
              </a:rPr>
              <a:t>2</a:t>
            </a:r>
            <a:endParaRPr kumimoji="0" lang="zh-CN" altLang="en-US" sz="3600" b="0" i="0" u="none" strike="noStrike" kern="1200" cap="all" spc="-60" normalizeH="0" baseline="0" noProof="0" dirty="0">
              <a:ln>
                <a:noFill/>
              </a:ln>
              <a:solidFill>
                <a:schemeClr val="tx2"/>
              </a:solidFill>
              <a:effectLst/>
              <a:uLnTx/>
              <a:uFillTx/>
              <a:latin typeface="+mj-lt"/>
              <a:ea typeface="黑体" pitchFamily="2" charset="-122"/>
              <a:cs typeface="+mj-cs"/>
            </a:endParaRPr>
          </a:p>
        </p:txBody>
      </p:sp>
      <p:cxnSp>
        <p:nvCxnSpPr>
          <p:cNvPr id="60" name="直接连接符 59"/>
          <p:cNvCxnSpPr/>
          <p:nvPr/>
        </p:nvCxnSpPr>
        <p:spPr>
          <a:xfrm rot="5400000">
            <a:off x="4450383" y="3037944"/>
            <a:ext cx="1357322" cy="1588"/>
          </a:xfrm>
          <a:prstGeom prst="line">
            <a:avLst/>
          </a:prstGeom>
        </p:spPr>
        <p:style>
          <a:lnRef idx="1">
            <a:schemeClr val="accent1"/>
          </a:lnRef>
          <a:fillRef idx="0">
            <a:schemeClr val="accent1"/>
          </a:fillRef>
          <a:effectRef idx="0">
            <a:schemeClr val="accent1"/>
          </a:effectRef>
          <a:fontRef idx="minor">
            <a:schemeClr val="tx1"/>
          </a:fontRef>
        </p:style>
      </p:cxnSp>
      <p:sp>
        <p:nvSpPr>
          <p:cNvPr id="62" name="内容占位符 1"/>
          <p:cNvSpPr>
            <a:spLocks noGrp="1"/>
          </p:cNvSpPr>
          <p:nvPr>
            <p:ph idx="1"/>
          </p:nvPr>
        </p:nvSpPr>
        <p:spPr>
          <a:xfrm>
            <a:off x="457200" y="5582247"/>
            <a:ext cx="8343652" cy="1087113"/>
          </a:xfrm>
        </p:spPr>
        <p:txBody>
          <a:bodyPr>
            <a:normAutofit/>
          </a:bodyPr>
          <a:lstStyle/>
          <a:p>
            <a:pPr lvl="1">
              <a:buFont typeface="Arial" pitchFamily="34" charset="0"/>
              <a:buChar char="•"/>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多道：计算机内存中同时存放几道相互独立的程序</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buFont typeface="Arial" pitchFamily="34" charset="0"/>
              <a:buChar char="•"/>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宏观上并行：同时在一个时间段内运行</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buFont typeface="Arial" pitchFamily="34" charset="0"/>
              <a:buChar char="•"/>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微观上串行：轮流使用资源</a:t>
            </a:r>
          </a:p>
        </p:txBody>
      </p:sp>
      <p:sp>
        <p:nvSpPr>
          <p:cNvPr id="3" name="灯片编号占位符 2">
            <a:extLst>
              <a:ext uri="{FF2B5EF4-FFF2-40B4-BE49-F238E27FC236}">
                <a16:creationId xmlns:a16="http://schemas.microsoft.com/office/drawing/2014/main" id="{270F3551-FE29-4C61-8B0C-59C5E6235236}"/>
              </a:ext>
            </a:extLst>
          </p:cNvPr>
          <p:cNvSpPr>
            <a:spLocks noGrp="1"/>
          </p:cNvSpPr>
          <p:nvPr>
            <p:ph type="sldNum" sz="quarter" idx="12"/>
          </p:nvPr>
        </p:nvSpPr>
        <p:spPr/>
        <p:txBody>
          <a:bodyPr/>
          <a:lstStyle/>
          <a:p>
            <a:fld id="{B10D5614-B734-4280-8F57-1D4947433C97}" type="slidenum">
              <a:rPr lang="en-US" smtClean="0"/>
              <a:t>21</a:t>
            </a:fld>
            <a:endParaRPr lang="en-US" dirty="0"/>
          </a:p>
        </p:txBody>
      </p:sp>
    </p:spTree>
    <p:extLst>
      <p:ext uri="{BB962C8B-B14F-4D97-AF65-F5344CB8AC3E}">
        <p14:creationId xmlns:p14="http://schemas.microsoft.com/office/powerpoint/2010/main" val="200899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18</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作业过程中有</a:t>
            </a:r>
            <a:r>
              <a:rPr lang="en-US" altLang="zh-CN" sz="2000" b="1" dirty="0">
                <a:solidFill>
                  <a:srgbClr val="FF0000"/>
                </a:solidFill>
                <a:latin typeface="华文中宋" panose="02010600040101010101" pitchFamily="2" charset="-122"/>
                <a:ea typeface="华文中宋" panose="02010600040101010101" pitchFamily="2" charset="-122"/>
              </a:rPr>
              <a:t>IO</a:t>
            </a: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pic>
        <p:nvPicPr>
          <p:cNvPr id="61" name="Picture 3" descr="Fig02_05a.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955" y="1844824"/>
            <a:ext cx="6205538"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3" descr="Fig02_05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16" y="3861048"/>
            <a:ext cx="6627812"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56" y="2443380"/>
            <a:ext cx="4154414" cy="1668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92023003-79B8-4EE7-98DA-7DC0542EC489}"/>
              </a:ext>
            </a:extLst>
          </p:cNvPr>
          <p:cNvSpPr>
            <a:spLocks noGrp="1"/>
          </p:cNvSpPr>
          <p:nvPr>
            <p:ph type="sldNum" sz="quarter" idx="12"/>
          </p:nvPr>
        </p:nvSpPr>
        <p:spPr/>
        <p:txBody>
          <a:bodyPr/>
          <a:lstStyle/>
          <a:p>
            <a:fld id="{B10D5614-B734-4280-8F57-1D4947433C97}" type="slidenum">
              <a:rPr lang="en-US" smtClean="0"/>
              <a:t>22</a:t>
            </a:fld>
            <a:endParaRPr lang="en-US" dirty="0"/>
          </a:p>
        </p:txBody>
      </p:sp>
    </p:spTree>
    <p:extLst>
      <p:ext uri="{BB962C8B-B14F-4D97-AF65-F5344CB8AC3E}">
        <p14:creationId xmlns:p14="http://schemas.microsoft.com/office/powerpoint/2010/main" val="2195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19</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作业过程中有</a:t>
            </a:r>
            <a:r>
              <a:rPr lang="en-US" altLang="zh-CN" sz="2000" b="1" dirty="0">
                <a:solidFill>
                  <a:srgbClr val="FF0000"/>
                </a:solidFill>
                <a:latin typeface="华文中宋" panose="02010600040101010101" pitchFamily="2" charset="-122"/>
                <a:ea typeface="华文中宋" panose="02010600040101010101" pitchFamily="2" charset="-122"/>
              </a:rPr>
              <a:t>IO</a:t>
            </a: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pic>
        <p:nvPicPr>
          <p:cNvPr id="8" name="Content Placeholder 3" descr="Fig02_05c.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4769" y="2060848"/>
            <a:ext cx="7397750" cy="3733800"/>
          </a:xfrm>
        </p:spPr>
      </p:pic>
      <p:sp>
        <p:nvSpPr>
          <p:cNvPr id="3" name="灯片编号占位符 2">
            <a:extLst>
              <a:ext uri="{FF2B5EF4-FFF2-40B4-BE49-F238E27FC236}">
                <a16:creationId xmlns:a16="http://schemas.microsoft.com/office/drawing/2014/main" id="{BD3F1C76-9DD5-4D5E-9139-CB63FAB9FF3A}"/>
              </a:ext>
            </a:extLst>
          </p:cNvPr>
          <p:cNvSpPr>
            <a:spLocks noGrp="1"/>
          </p:cNvSpPr>
          <p:nvPr>
            <p:ph type="sldNum" sz="quarter" idx="12"/>
          </p:nvPr>
        </p:nvSpPr>
        <p:spPr/>
        <p:txBody>
          <a:bodyPr/>
          <a:lstStyle/>
          <a:p>
            <a:fld id="{B10D5614-B734-4280-8F57-1D4947433C97}" type="slidenum">
              <a:rPr lang="en-US" smtClean="0"/>
              <a:t>23</a:t>
            </a:fld>
            <a:endParaRPr lang="en-US" dirty="0"/>
          </a:p>
        </p:txBody>
      </p:sp>
    </p:spTree>
    <p:extLst>
      <p:ext uri="{BB962C8B-B14F-4D97-AF65-F5344CB8AC3E}">
        <p14:creationId xmlns:p14="http://schemas.microsoft.com/office/powerpoint/2010/main" val="30703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20</a:t>
            </a:r>
            <a:endParaRPr lang="en-US" sz="1100" b="1" dirty="0">
              <a:solidFill>
                <a:prstClr val="white"/>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69472"/>
            <a:ext cx="8343652"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三个作业的例子</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37913597"/>
              </p:ext>
            </p:extLst>
          </p:nvPr>
        </p:nvGraphicFramePr>
        <p:xfrm>
          <a:off x="658784" y="4169797"/>
          <a:ext cx="7873656" cy="2506038"/>
        </p:xfrm>
        <a:graphic>
          <a:graphicData uri="http://schemas.openxmlformats.org/drawingml/2006/table">
            <a:tbl>
              <a:tblPr firstRow="1" bandRow="1">
                <a:tableStyleId>{22838BEF-8BB2-4498-84A7-C5851F593DF1}</a:tableStyleId>
              </a:tblPr>
              <a:tblGrid>
                <a:gridCol w="3350139">
                  <a:extLst>
                    <a:ext uri="{9D8B030D-6E8A-4147-A177-3AD203B41FA5}">
                      <a16:colId xmlns:a16="http://schemas.microsoft.com/office/drawing/2014/main" val="20000"/>
                    </a:ext>
                  </a:extLst>
                </a:gridCol>
                <a:gridCol w="2345058">
                  <a:extLst>
                    <a:ext uri="{9D8B030D-6E8A-4147-A177-3AD203B41FA5}">
                      <a16:colId xmlns:a16="http://schemas.microsoft.com/office/drawing/2014/main" val="20001"/>
                    </a:ext>
                  </a:extLst>
                </a:gridCol>
                <a:gridCol w="2178459">
                  <a:extLst>
                    <a:ext uri="{9D8B030D-6E8A-4147-A177-3AD203B41FA5}">
                      <a16:colId xmlns:a16="http://schemas.microsoft.com/office/drawing/2014/main" val="20002"/>
                    </a:ext>
                  </a:extLst>
                </a:gridCol>
              </a:tblGrid>
              <a:tr h="417673">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CPU</a:t>
                      </a: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利用率</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20%</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40%</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0"/>
                  </a:ext>
                </a:extLst>
              </a:tr>
              <a:tr h="417673">
                <a:tc>
                  <a:txBody>
                    <a:bodyPr/>
                    <a:lstStyle/>
                    <a:p>
                      <a:pPr algn="ctr">
                        <a:lnSpc>
                          <a:spcPct val="100000"/>
                        </a:lnSpc>
                        <a:spcBef>
                          <a:spcPts val="1200"/>
                        </a:spcBef>
                        <a:spcAft>
                          <a:spcPts val="0"/>
                        </a:spcAft>
                      </a:pP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内存利用率</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33%</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67%</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1"/>
                  </a:ext>
                </a:extLst>
              </a:tr>
              <a:tr h="417673">
                <a:tc>
                  <a:txBody>
                    <a:bodyPr/>
                    <a:lstStyle/>
                    <a:p>
                      <a:pPr algn="ctr">
                        <a:lnSpc>
                          <a:spcPct val="100000"/>
                        </a:lnSpc>
                        <a:spcBef>
                          <a:spcPts val="1200"/>
                        </a:spcBef>
                        <a:spcAft>
                          <a:spcPts val="0"/>
                        </a:spcAft>
                      </a:pP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磁盘利用率</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33%</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67%</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2"/>
                  </a:ext>
                </a:extLst>
              </a:tr>
              <a:tr h="417673">
                <a:tc>
                  <a:txBody>
                    <a:bodyPr/>
                    <a:lstStyle/>
                    <a:p>
                      <a:pPr algn="ctr">
                        <a:lnSpc>
                          <a:spcPct val="100000"/>
                        </a:lnSpc>
                        <a:spcBef>
                          <a:spcPts val="1200"/>
                        </a:spcBef>
                        <a:spcAft>
                          <a:spcPts val="0"/>
                        </a:spcAft>
                      </a:pP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打印机利用率</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33%</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67%</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3"/>
                  </a:ext>
                </a:extLst>
              </a:tr>
              <a:tr h="417673">
                <a:tc>
                  <a:txBody>
                    <a:bodyPr/>
                    <a:lstStyle/>
                    <a:p>
                      <a:pPr algn="ctr">
                        <a:lnSpc>
                          <a:spcPct val="100000"/>
                        </a:lnSpc>
                        <a:spcBef>
                          <a:spcPts val="1200"/>
                        </a:spcBef>
                        <a:spcAft>
                          <a:spcPts val="0"/>
                        </a:spcAft>
                      </a:pP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总运行时间</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30</a:t>
                      </a: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分钟</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15</a:t>
                      </a:r>
                      <a:r>
                        <a:rPr lang="zh-CN" altLang="en-US"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分钟</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4"/>
                  </a:ext>
                </a:extLst>
              </a:tr>
              <a:tr h="417673">
                <a:tc>
                  <a:txBody>
                    <a:bodyPr/>
                    <a:lstStyle/>
                    <a:p>
                      <a:pPr algn="ctr">
                        <a:lnSpc>
                          <a:spcPct val="100000"/>
                        </a:lnSpc>
                        <a:spcBef>
                          <a:spcPts val="1200"/>
                        </a:spcBef>
                        <a:spcAft>
                          <a:spcPts val="0"/>
                        </a:spcAft>
                      </a:pP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吞吐率</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ctr">
                        <a:lnSpc>
                          <a:spcPct val="100000"/>
                        </a:lnSpc>
                        <a:spcBef>
                          <a:spcPts val="1200"/>
                        </a:spcBef>
                        <a:spcAft>
                          <a:spcPts val="0"/>
                        </a:spcAft>
                      </a:pP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6</a:t>
                      </a: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个作业</a:t>
                      </a:r>
                      <a:r>
                        <a:rPr lang="en-US" alt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rPr>
                        <a:t>小时</a:t>
                      </a:r>
                      <a:endParaRPr lang="zh-CN" sz="1400" b="1" kern="100" dirty="0">
                        <a:solidFill>
                          <a:srgbClr val="00206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12</a:t>
                      </a:r>
                      <a:r>
                        <a:rPr lang="zh-CN" altLang="en-US"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个作业</a:t>
                      </a:r>
                      <a:r>
                        <a:rPr lang="en-US" alt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小时</a:t>
                      </a:r>
                      <a:endParaRPr lang="zh-CN" sz="14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5"/>
                  </a:ext>
                </a:extLst>
              </a:tr>
            </a:tbl>
          </a:graphicData>
        </a:graphic>
      </p:graphicFrame>
      <p:sp>
        <p:nvSpPr>
          <p:cNvPr id="3" name="灯片编号占位符 2">
            <a:extLst>
              <a:ext uri="{FF2B5EF4-FFF2-40B4-BE49-F238E27FC236}">
                <a16:creationId xmlns:a16="http://schemas.microsoft.com/office/drawing/2014/main" id="{7E245B0E-3DCC-4AE1-9AB4-617983BCBB83}"/>
              </a:ext>
            </a:extLst>
          </p:cNvPr>
          <p:cNvSpPr>
            <a:spLocks noGrp="1"/>
          </p:cNvSpPr>
          <p:nvPr>
            <p:ph type="sldNum" sz="quarter" idx="12"/>
          </p:nvPr>
        </p:nvSpPr>
        <p:spPr/>
        <p:txBody>
          <a:bodyPr/>
          <a:lstStyle/>
          <a:p>
            <a:fld id="{B10D5614-B734-4280-8F57-1D4947433C97}" type="slidenum">
              <a:rPr lang="en-US" smtClean="0"/>
              <a:t>24</a:t>
            </a:fld>
            <a:endParaRPr lang="en-US" dirty="0"/>
          </a:p>
        </p:txBody>
      </p:sp>
    </p:spTree>
    <p:extLst>
      <p:ext uri="{BB962C8B-B14F-4D97-AF65-F5344CB8AC3E}">
        <p14:creationId xmlns:p14="http://schemas.microsoft.com/office/powerpoint/2010/main" val="11593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21</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操作系统趋于成熟</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内容占位符 1"/>
          <p:cNvSpPr>
            <a:spLocks noGrp="1"/>
          </p:cNvSpPr>
          <p:nvPr>
            <p:ph idx="1"/>
          </p:nvPr>
        </p:nvSpPr>
        <p:spPr>
          <a:xfrm>
            <a:off x="457199" y="1911510"/>
            <a:ext cx="8507289" cy="4325801"/>
          </a:xfrm>
        </p:spPr>
        <p:txBody>
          <a:bodyPr>
            <a:normAutofit fontScale="92500" lnSpcReduction="20000"/>
          </a:bodyPr>
          <a:lstStyle/>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多道程序系统中要解决的新问题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多道程序共享计算机中的软硬件资源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同步和互斥</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同时在内存中的程序较多，内存不够用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内存管理新技术（如覆盖、交换、虚拟存储等技术）</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多道程序同时在内存中 </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内存保护</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操作系统趋于成熟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逐渐出现：作业调度管理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处理机管理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存储器管理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外部设备管理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文件系统管理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等等功能</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008278F1-6606-49B3-9DB4-8C3328B88A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3337" y="4258096"/>
            <a:ext cx="3121152" cy="2450592"/>
          </a:xfrm>
          <a:prstGeom prst="rect">
            <a:avLst/>
          </a:prstGeom>
        </p:spPr>
      </p:pic>
      <p:sp>
        <p:nvSpPr>
          <p:cNvPr id="4" name="灯片编号占位符 3">
            <a:extLst>
              <a:ext uri="{FF2B5EF4-FFF2-40B4-BE49-F238E27FC236}">
                <a16:creationId xmlns:a16="http://schemas.microsoft.com/office/drawing/2014/main" id="{349191EF-50CF-4208-8D4F-5C759C37CC7D}"/>
              </a:ext>
            </a:extLst>
          </p:cNvPr>
          <p:cNvSpPr>
            <a:spLocks noGrp="1"/>
          </p:cNvSpPr>
          <p:nvPr>
            <p:ph type="sldNum" sz="quarter" idx="12"/>
          </p:nvPr>
        </p:nvSpPr>
        <p:spPr/>
        <p:txBody>
          <a:bodyPr/>
          <a:lstStyle/>
          <a:p>
            <a:fld id="{B10D5614-B734-4280-8F57-1D4947433C97}" type="slidenum">
              <a:rPr lang="en-US" smtClean="0"/>
              <a:t>25</a:t>
            </a:fld>
            <a:endParaRPr lang="en-US" dirty="0"/>
          </a:p>
        </p:txBody>
      </p:sp>
    </p:spTree>
    <p:extLst>
      <p:ext uri="{BB962C8B-B14F-4D97-AF65-F5344CB8AC3E}">
        <p14:creationId xmlns:p14="http://schemas.microsoft.com/office/powerpoint/2010/main" val="21953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22</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分时操作系统（</a:t>
            </a:r>
            <a:r>
              <a:rPr lang="en-US" altLang="zh-CN" sz="2000" b="1" dirty="0">
                <a:solidFill>
                  <a:srgbClr val="FF0000"/>
                </a:solidFill>
                <a:latin typeface="华文中宋" panose="02010600040101010101" pitchFamily="2" charset="-122"/>
                <a:ea typeface="华文中宋" panose="02010600040101010101" pitchFamily="2" charset="-122"/>
              </a:rPr>
              <a:t>Time Sharing</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9" name="内容占位符 1"/>
          <p:cNvSpPr>
            <a:spLocks noGrp="1"/>
          </p:cNvSpPr>
          <p:nvPr>
            <p:ph idx="1"/>
          </p:nvPr>
        </p:nvSpPr>
        <p:spPr>
          <a:xfrm>
            <a:off x="574575" y="1772816"/>
            <a:ext cx="8112226" cy="4840303"/>
          </a:xfrm>
        </p:spPr>
        <p:txBody>
          <a:bodyPr>
            <a:normAutofit lnSpcReduction="10000"/>
          </a:bodyPr>
          <a:lstStyle/>
          <a:p>
            <a:pPr marL="285750" lvl="1">
              <a:lnSpc>
                <a:spcPct val="150000"/>
              </a:lnSpc>
              <a:spcBef>
                <a:spcPts val="0"/>
              </a:spcBef>
              <a:buFont typeface="Wingdings" panose="05000000000000000000" pitchFamily="2" charset="2"/>
              <a:buChar char="Ø"/>
              <a:defRPr/>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1960s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中期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需要交互能力：批处理，提交后就脱离作业不能干预，出错后重来</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需要独占机器：多个用户都想独占计算机，直接控制程序运行</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en-US" altLang="zh-CN" sz="1700" b="1" dirty="0">
                <a:solidFill>
                  <a:schemeClr val="tx1">
                    <a:lumMod val="50000"/>
                  </a:schemeClr>
                </a:solidFill>
                <a:latin typeface="华文中宋" panose="02010600040101010101" pitchFamily="2" charset="-122"/>
                <a:ea typeface="华文中宋" panose="02010600040101010101" pitchFamily="2" charset="-122"/>
              </a:rPr>
              <a:t>CPU</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速度提高使分时交互成为可能</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多个程序轮流运行</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每个程序只能运行一个规定的时间（</a:t>
            </a:r>
            <a:r>
              <a:rPr lang="zh-CN" altLang="en-US" sz="1700" b="1" dirty="0">
                <a:solidFill>
                  <a:srgbClr val="FF0000"/>
                </a:solidFill>
                <a:latin typeface="华文中宋" panose="02010600040101010101" pitchFamily="2" charset="-122"/>
                <a:ea typeface="华文中宋" panose="02010600040101010101" pitchFamily="2" charset="-122"/>
              </a:rPr>
              <a:t>时间片</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），就必须暂停，让下一个程序运行</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当时间片很短时，每个程序都能及时响应用户的交互</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多用户分时操作系统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一台计算机可同时连接多个用户终端</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每个用户可以通过终端联机使用计算机，感觉自己独占</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57150" lvl="2" indent="-285750">
              <a:lnSpc>
                <a:spcPct val="150000"/>
              </a:lnSpc>
              <a:spcBef>
                <a:spcPts val="0"/>
              </a:spcBef>
              <a:buFont typeface="Wingdings" panose="05000000000000000000" pitchFamily="2" charset="2"/>
              <a:buChar char="Ø"/>
              <a:defRPr/>
            </a:pPr>
            <a:r>
              <a:rPr lang="zh-CN" altLang="en-US" sz="1800" b="1" dirty="0">
                <a:solidFill>
                  <a:srgbClr val="FF0000"/>
                </a:solidFill>
                <a:latin typeface="华文中宋" panose="02010600040101010101" pitchFamily="2" charset="-122"/>
                <a:ea typeface="华文中宋" panose="02010600040101010101" pitchFamily="2" charset="-122"/>
              </a:rPr>
              <a:t>用途转换，不再只是为了交互</a:t>
            </a:r>
            <a:endParaRPr lang="en-US" altLang="zh-CN" sz="18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pPr>
            <a:endParaRPr lang="zh-CN" altLang="en-US"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C052C478-2B5D-408E-BA7D-89178320446C}"/>
              </a:ext>
            </a:extLst>
          </p:cNvPr>
          <p:cNvSpPr>
            <a:spLocks noGrp="1"/>
          </p:cNvSpPr>
          <p:nvPr>
            <p:ph type="sldNum" sz="quarter" idx="12"/>
          </p:nvPr>
        </p:nvSpPr>
        <p:spPr/>
        <p:txBody>
          <a:bodyPr/>
          <a:lstStyle/>
          <a:p>
            <a:fld id="{B10D5614-B734-4280-8F57-1D4947433C97}" type="slidenum">
              <a:rPr lang="en-US" smtClean="0"/>
              <a:t>26</a:t>
            </a:fld>
            <a:endParaRPr lang="en-US" dirty="0"/>
          </a:p>
        </p:txBody>
      </p:sp>
    </p:spTree>
    <p:extLst>
      <p:ext uri="{BB962C8B-B14F-4D97-AF65-F5344CB8AC3E}">
        <p14:creationId xmlns:p14="http://schemas.microsoft.com/office/powerpoint/2010/main" val="117986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B800D99-3D59-417C-B0FB-E8AFA43752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04" y="4722573"/>
            <a:ext cx="1784594" cy="1584176"/>
          </a:xfrm>
          <a:prstGeom prst="rect">
            <a:avLst/>
          </a:prstGeom>
        </p:spPr>
      </p:pic>
      <p:pic>
        <p:nvPicPr>
          <p:cNvPr id="10" name="图片 9">
            <a:extLst>
              <a:ext uri="{FF2B5EF4-FFF2-40B4-BE49-F238E27FC236}">
                <a16:creationId xmlns:a16="http://schemas.microsoft.com/office/drawing/2014/main" id="{51EF5113-DF0C-410B-B92F-CC361E75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013324" y="612076"/>
            <a:ext cx="3471337" cy="3114402"/>
          </a:xfrm>
          <a:prstGeom prst="rect">
            <a:avLst/>
          </a:prstGeom>
        </p:spPr>
      </p:pic>
      <p:pic>
        <p:nvPicPr>
          <p:cNvPr id="12" name="图片 11">
            <a:extLst>
              <a:ext uri="{FF2B5EF4-FFF2-40B4-BE49-F238E27FC236}">
                <a16:creationId xmlns:a16="http://schemas.microsoft.com/office/drawing/2014/main" id="{1F8998D8-0866-403E-A642-41A889A6CB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7406" y="4722573"/>
            <a:ext cx="1784594" cy="1584176"/>
          </a:xfrm>
          <a:prstGeom prst="rect">
            <a:avLst/>
          </a:prstGeom>
        </p:spPr>
      </p:pic>
      <p:pic>
        <p:nvPicPr>
          <p:cNvPr id="13" name="图片 12">
            <a:extLst>
              <a:ext uri="{FF2B5EF4-FFF2-40B4-BE49-F238E27FC236}">
                <a16:creationId xmlns:a16="http://schemas.microsoft.com/office/drawing/2014/main" id="{6704FDA6-8C7D-45EA-B7BE-B90AB6277A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4722573"/>
            <a:ext cx="1784594" cy="1584176"/>
          </a:xfrm>
          <a:prstGeom prst="rect">
            <a:avLst/>
          </a:prstGeom>
        </p:spPr>
      </p:pic>
      <p:cxnSp>
        <p:nvCxnSpPr>
          <p:cNvPr id="17" name="直接箭头连接符 16">
            <a:extLst>
              <a:ext uri="{FF2B5EF4-FFF2-40B4-BE49-F238E27FC236}">
                <a16:creationId xmlns:a16="http://schemas.microsoft.com/office/drawing/2014/main" id="{14B34A40-09DA-4D85-8CD5-2F21B58A1283}"/>
              </a:ext>
            </a:extLst>
          </p:cNvPr>
          <p:cNvCxnSpPr>
            <a:cxnSpLocks/>
            <a:stCxn id="7" idx="0"/>
          </p:cNvCxnSpPr>
          <p:nvPr/>
        </p:nvCxnSpPr>
        <p:spPr>
          <a:xfrm flipV="1">
            <a:off x="1419301" y="3573017"/>
            <a:ext cx="2828663" cy="1149556"/>
          </a:xfrm>
          <a:prstGeom prst="straightConnector1">
            <a:avLst/>
          </a:prstGeom>
          <a:ln w="25400" cmpd="sng">
            <a:solidFill>
              <a:schemeClr val="tx2">
                <a:lumMod val="50000"/>
              </a:schemeClr>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BEEE328-7A23-4CB8-98A1-33462E6F2860}"/>
              </a:ext>
            </a:extLst>
          </p:cNvPr>
          <p:cNvCxnSpPr>
            <a:cxnSpLocks/>
            <a:stCxn id="12" idx="0"/>
          </p:cNvCxnSpPr>
          <p:nvPr/>
        </p:nvCxnSpPr>
        <p:spPr>
          <a:xfrm flipV="1">
            <a:off x="3679703" y="3726479"/>
            <a:ext cx="892297" cy="996094"/>
          </a:xfrm>
          <a:prstGeom prst="straightConnector1">
            <a:avLst/>
          </a:prstGeom>
          <a:ln w="25400" cmpd="sng">
            <a:solidFill>
              <a:schemeClr val="tx2">
                <a:lumMod val="50000"/>
              </a:schemeClr>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32176B8-5E32-4AFB-8265-468E86159254}"/>
              </a:ext>
            </a:extLst>
          </p:cNvPr>
          <p:cNvCxnSpPr>
            <a:cxnSpLocks/>
            <a:stCxn id="13" idx="0"/>
          </p:cNvCxnSpPr>
          <p:nvPr/>
        </p:nvCxnSpPr>
        <p:spPr>
          <a:xfrm flipH="1" flipV="1">
            <a:off x="5238379" y="3573017"/>
            <a:ext cx="2458166" cy="1149556"/>
          </a:xfrm>
          <a:prstGeom prst="straightConnector1">
            <a:avLst/>
          </a:prstGeom>
          <a:ln w="25400" cmpd="sng">
            <a:solidFill>
              <a:schemeClr val="tx2">
                <a:lumMod val="50000"/>
              </a:schemeClr>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32" name="文本框 1031">
            <a:extLst>
              <a:ext uri="{FF2B5EF4-FFF2-40B4-BE49-F238E27FC236}">
                <a16:creationId xmlns:a16="http://schemas.microsoft.com/office/drawing/2014/main" id="{166E2C6D-CD82-4305-A9BA-AFC5B320448B}"/>
              </a:ext>
            </a:extLst>
          </p:cNvPr>
          <p:cNvSpPr txBox="1"/>
          <p:nvPr/>
        </p:nvSpPr>
        <p:spPr>
          <a:xfrm>
            <a:off x="2311598" y="1958382"/>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DEC PDP-11</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2" name="文本框 41">
            <a:extLst>
              <a:ext uri="{FF2B5EF4-FFF2-40B4-BE49-F238E27FC236}">
                <a16:creationId xmlns:a16="http://schemas.microsoft.com/office/drawing/2014/main" id="{9F7D1FE2-8285-46FF-BCBC-BBE8BF614994}"/>
              </a:ext>
            </a:extLst>
          </p:cNvPr>
          <p:cNvSpPr txBox="1"/>
          <p:nvPr/>
        </p:nvSpPr>
        <p:spPr>
          <a:xfrm>
            <a:off x="517494" y="6306749"/>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VT-100 USER 1</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3" name="文本框 42">
            <a:extLst>
              <a:ext uri="{FF2B5EF4-FFF2-40B4-BE49-F238E27FC236}">
                <a16:creationId xmlns:a16="http://schemas.microsoft.com/office/drawing/2014/main" id="{77B72C1D-65E5-41AD-92CE-2917F88717FC}"/>
              </a:ext>
            </a:extLst>
          </p:cNvPr>
          <p:cNvSpPr txBox="1"/>
          <p:nvPr/>
        </p:nvSpPr>
        <p:spPr>
          <a:xfrm>
            <a:off x="2787406" y="6301117"/>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VT-100 USER 2</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4" name="文本框 43">
            <a:extLst>
              <a:ext uri="{FF2B5EF4-FFF2-40B4-BE49-F238E27FC236}">
                <a16:creationId xmlns:a16="http://schemas.microsoft.com/office/drawing/2014/main" id="{5F34F5F9-4204-4C87-8F42-D21AD6893B0E}"/>
              </a:ext>
            </a:extLst>
          </p:cNvPr>
          <p:cNvSpPr txBox="1"/>
          <p:nvPr/>
        </p:nvSpPr>
        <p:spPr>
          <a:xfrm>
            <a:off x="6802746" y="6301117"/>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VT-100 USER n</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5" name="文本框 44">
            <a:extLst>
              <a:ext uri="{FF2B5EF4-FFF2-40B4-BE49-F238E27FC236}">
                <a16:creationId xmlns:a16="http://schemas.microsoft.com/office/drawing/2014/main" id="{17991019-17B3-4DEC-BD3E-35004483EEC8}"/>
              </a:ext>
            </a:extLst>
          </p:cNvPr>
          <p:cNvSpPr txBox="1"/>
          <p:nvPr/>
        </p:nvSpPr>
        <p:spPr>
          <a:xfrm>
            <a:off x="5147735" y="5294291"/>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6" name="文本框 45">
            <a:extLst>
              <a:ext uri="{FF2B5EF4-FFF2-40B4-BE49-F238E27FC236}">
                <a16:creationId xmlns:a16="http://schemas.microsoft.com/office/drawing/2014/main" id="{440981C9-CBFA-4CE6-99D9-1A01F3875F32}"/>
              </a:ext>
            </a:extLst>
          </p:cNvPr>
          <p:cNvSpPr txBox="1"/>
          <p:nvPr/>
        </p:nvSpPr>
        <p:spPr>
          <a:xfrm>
            <a:off x="4949971" y="4008502"/>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47" name="直接箭头连接符 46">
            <a:extLst>
              <a:ext uri="{FF2B5EF4-FFF2-40B4-BE49-F238E27FC236}">
                <a16:creationId xmlns:a16="http://schemas.microsoft.com/office/drawing/2014/main" id="{628F82D0-D370-4857-B80D-8A0A482F55ED}"/>
              </a:ext>
            </a:extLst>
          </p:cNvPr>
          <p:cNvCxnSpPr>
            <a:cxnSpLocks/>
          </p:cNvCxnSpPr>
          <p:nvPr/>
        </p:nvCxnSpPr>
        <p:spPr>
          <a:xfrm flipV="1">
            <a:off x="1421872" y="3573017"/>
            <a:ext cx="2828663" cy="1149556"/>
          </a:xfrm>
          <a:prstGeom prst="straightConnector1">
            <a:avLst/>
          </a:prstGeom>
          <a:ln w="25400" cmpd="sng">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D6B7236-BD02-45C7-B249-AE5B2F1156EC}"/>
              </a:ext>
            </a:extLst>
          </p:cNvPr>
          <p:cNvCxnSpPr>
            <a:cxnSpLocks/>
          </p:cNvCxnSpPr>
          <p:nvPr/>
        </p:nvCxnSpPr>
        <p:spPr>
          <a:xfrm flipV="1">
            <a:off x="3675566" y="3726479"/>
            <a:ext cx="892297" cy="996094"/>
          </a:xfrm>
          <a:prstGeom prst="straightConnector1">
            <a:avLst/>
          </a:prstGeom>
          <a:ln w="25400" cmpd="sng">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2972170-C0A4-41C2-92A1-0334393F5C69}"/>
              </a:ext>
            </a:extLst>
          </p:cNvPr>
          <p:cNvCxnSpPr>
            <a:cxnSpLocks/>
          </p:cNvCxnSpPr>
          <p:nvPr/>
        </p:nvCxnSpPr>
        <p:spPr>
          <a:xfrm flipH="1" flipV="1">
            <a:off x="5238379" y="3573017"/>
            <a:ext cx="2458166" cy="1149556"/>
          </a:xfrm>
          <a:prstGeom prst="straightConnector1">
            <a:avLst/>
          </a:prstGeom>
          <a:ln w="25400" cmpd="sng">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D2A0371-F21E-44F7-8312-346AC28536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118974" flipV="1">
            <a:off x="6082460" y="1738862"/>
            <a:ext cx="2871624" cy="187815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F584CD6A-421E-4BB2-85BE-15F753ACEB29}"/>
              </a:ext>
            </a:extLst>
          </p:cNvPr>
          <p:cNvCxnSpPr>
            <a:cxnSpLocks/>
          </p:cNvCxnSpPr>
          <p:nvPr/>
        </p:nvCxnSpPr>
        <p:spPr>
          <a:xfrm flipV="1">
            <a:off x="5436096" y="1988842"/>
            <a:ext cx="701772" cy="432047"/>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C841F5C-05A4-4C29-8689-867D9DE440CD}"/>
              </a:ext>
            </a:extLst>
          </p:cNvPr>
          <p:cNvCxnSpPr>
            <a:cxnSpLocks/>
          </p:cNvCxnSpPr>
          <p:nvPr/>
        </p:nvCxnSpPr>
        <p:spPr>
          <a:xfrm>
            <a:off x="5461175" y="2847760"/>
            <a:ext cx="1439942" cy="570922"/>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95A92667-84F6-4B3A-BEC2-AFA12E70B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46" y="89284"/>
            <a:ext cx="1856954" cy="2417909"/>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98D514B1-4F69-49BB-8CB2-9FA12023FC30}"/>
              </a:ext>
            </a:extLst>
          </p:cNvPr>
          <p:cNvSpPr txBox="1"/>
          <p:nvPr/>
        </p:nvSpPr>
        <p:spPr>
          <a:xfrm>
            <a:off x="7054649" y="1245700"/>
            <a:ext cx="198026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RT-11 OS</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30" name="文本框 29">
            <a:extLst>
              <a:ext uri="{FF2B5EF4-FFF2-40B4-BE49-F238E27FC236}">
                <a16:creationId xmlns:a16="http://schemas.microsoft.com/office/drawing/2014/main" id="{86219F67-848F-4C7D-8D20-5522DFB1B7A0}"/>
              </a:ext>
            </a:extLst>
          </p:cNvPr>
          <p:cNvSpPr txBox="1"/>
          <p:nvPr/>
        </p:nvSpPr>
        <p:spPr>
          <a:xfrm>
            <a:off x="2133230" y="3746012"/>
            <a:ext cx="78016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rPr>
              <a:t>55ms</a:t>
            </a:r>
            <a:endParaRPr kumimoji="0" lang="zh-CN" altLang="en-US"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endParaRPr>
          </a:p>
        </p:txBody>
      </p:sp>
      <p:sp>
        <p:nvSpPr>
          <p:cNvPr id="32" name="文本框 31">
            <a:extLst>
              <a:ext uri="{FF2B5EF4-FFF2-40B4-BE49-F238E27FC236}">
                <a16:creationId xmlns:a16="http://schemas.microsoft.com/office/drawing/2014/main" id="{175BE122-234C-4342-B998-3A8F3444FE6C}"/>
              </a:ext>
            </a:extLst>
          </p:cNvPr>
          <p:cNvSpPr txBox="1"/>
          <p:nvPr/>
        </p:nvSpPr>
        <p:spPr>
          <a:xfrm>
            <a:off x="3399683" y="3933313"/>
            <a:ext cx="78016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rPr>
              <a:t>55ms</a:t>
            </a:r>
            <a:endParaRPr kumimoji="0" lang="zh-CN" altLang="en-US"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endParaRPr>
          </a:p>
        </p:txBody>
      </p:sp>
      <p:sp>
        <p:nvSpPr>
          <p:cNvPr id="33" name="文本框 32">
            <a:extLst>
              <a:ext uri="{FF2B5EF4-FFF2-40B4-BE49-F238E27FC236}">
                <a16:creationId xmlns:a16="http://schemas.microsoft.com/office/drawing/2014/main" id="{99471F0B-E7AE-489E-B7BD-0F29558C04DE}"/>
              </a:ext>
            </a:extLst>
          </p:cNvPr>
          <p:cNvSpPr txBox="1"/>
          <p:nvPr/>
        </p:nvSpPr>
        <p:spPr>
          <a:xfrm>
            <a:off x="5741512" y="3960831"/>
            <a:ext cx="78016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rPr>
              <a:t>55ms</a:t>
            </a:r>
            <a:endParaRPr kumimoji="0" lang="zh-CN" altLang="en-US" sz="1600" b="1" i="0" u="none" strike="noStrike" kern="1200" cap="none" spc="0" normalizeH="0" baseline="0" noProof="0" dirty="0">
              <a:ln>
                <a:noFill/>
              </a:ln>
              <a:solidFill>
                <a:srgbClr val="00B050"/>
              </a:solidFill>
              <a:effectLst/>
              <a:uLnTx/>
              <a:uFillTx/>
              <a:latin typeface="Arial Black" panose="020B0A04020102020204" pitchFamily="34" charset="0"/>
              <a:ea typeface="华文中宋" panose="02010600040101010101" pitchFamily="2" charset="-122"/>
              <a:cs typeface="+mn-cs"/>
            </a:endParaRPr>
          </a:p>
        </p:txBody>
      </p:sp>
      <p:sp>
        <p:nvSpPr>
          <p:cNvPr id="3" name="灯片编号占位符 2">
            <a:extLst>
              <a:ext uri="{FF2B5EF4-FFF2-40B4-BE49-F238E27FC236}">
                <a16:creationId xmlns:a16="http://schemas.microsoft.com/office/drawing/2014/main" id="{5F0FDEC4-46C0-4869-BC81-2669E7D46125}"/>
              </a:ext>
            </a:extLst>
          </p:cNvPr>
          <p:cNvSpPr>
            <a:spLocks noGrp="1"/>
          </p:cNvSpPr>
          <p:nvPr>
            <p:ph type="sldNum" sz="quarter" idx="12"/>
          </p:nvPr>
        </p:nvSpPr>
        <p:spPr/>
        <p:txBody>
          <a:bodyPr/>
          <a:lstStyle/>
          <a:p>
            <a:fld id="{B10D5614-B734-4280-8F57-1D4947433C97}" type="slidenum">
              <a:rPr lang="en-US" smtClean="0"/>
              <a:t>27</a:t>
            </a:fld>
            <a:endParaRPr lang="en-US"/>
          </a:p>
        </p:txBody>
      </p:sp>
    </p:spTree>
    <p:extLst>
      <p:ext uri="{BB962C8B-B14F-4D97-AF65-F5344CB8AC3E}">
        <p14:creationId xmlns:p14="http://schemas.microsoft.com/office/powerpoint/2010/main" val="39304211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remove" nodeType="clickEffect">
                                  <p:stCondLst>
                                    <p:cond delay="0"/>
                                  </p:stCondLst>
                                  <p:childTnLst>
                                    <p:animScale>
                                      <p:cBhvr>
                                        <p:cTn id="6" dur="2000" fill="hold"/>
                                        <p:tgtEl>
                                          <p:spTgt spid="7"/>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47"/>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remove" nodeType="clickEffect">
                                  <p:stCondLst>
                                    <p:cond delay="0"/>
                                  </p:stCondLst>
                                  <p:childTnLst>
                                    <p:animScale>
                                      <p:cBhvr>
                                        <p:cTn id="16" dur="2000" fill="hold"/>
                                        <p:tgtEl>
                                          <p:spTgt spid="12"/>
                                        </p:tgtEl>
                                      </p:cBhvr>
                                      <p:by x="150000" y="150000"/>
                                    </p:animScale>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47"/>
                                        </p:tgtEl>
                                        <p:attrNameLst>
                                          <p:attrName>style.visibility</p:attrName>
                                        </p:attrNameLst>
                                      </p:cBhvr>
                                      <p:to>
                                        <p:strVal val="hidden"/>
                                      </p:to>
                                    </p:set>
                                  </p:childTnLst>
                                </p:cTn>
                              </p:par>
                            </p:childTnLst>
                          </p:cTn>
                        </p:par>
                        <p:par>
                          <p:cTn id="20" fill="hold">
                            <p:stCondLst>
                              <p:cond delay="2000"/>
                            </p:stCondLst>
                            <p:childTnLst>
                              <p:par>
                                <p:cTn id="21" presetID="1" presetClass="exit" presetSubtype="0" fill="hold" grpId="1" nodeType="after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 presetClass="emph" presetSubtype="0" fill="remove" nodeType="clickEffect">
                                  <p:stCondLst>
                                    <p:cond delay="0"/>
                                  </p:stCondLst>
                                  <p:childTnLst>
                                    <p:animScale>
                                      <p:cBhvr>
                                        <p:cTn id="32" dur="2000" fill="hold"/>
                                        <p:tgtEl>
                                          <p:spTgt spid="13"/>
                                        </p:tgtEl>
                                      </p:cBhvr>
                                      <p:by x="150000" y="150000"/>
                                    </p:animScale>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par>
                          <p:cTn id="36" fill="hold">
                            <p:stCondLst>
                              <p:cond delay="2000"/>
                            </p:stCondLst>
                            <p:childTnLst>
                              <p:par>
                                <p:cTn id="37" presetID="1" presetClass="exit" presetSubtype="0" fill="hold" grpId="1" nodeType="afterEffect">
                                  <p:stCondLst>
                                    <p:cond delay="0"/>
                                  </p:stCondLst>
                                  <p:childTnLst>
                                    <p:set>
                                      <p:cBhvr>
                                        <p:cTn id="38" dur="1" fill="hold">
                                          <p:stCondLst>
                                            <p:cond delay="0"/>
                                          </p:stCondLst>
                                        </p:cTn>
                                        <p:tgtEl>
                                          <p:spTgt spid="32"/>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remove" nodeType="clickEffect">
                                  <p:stCondLst>
                                    <p:cond delay="0"/>
                                  </p:stCondLst>
                                  <p:childTnLst>
                                    <p:animScale>
                                      <p:cBhvr>
                                        <p:cTn id="48" dur="2000" fill="hold"/>
                                        <p:tgtEl>
                                          <p:spTgt spid="7"/>
                                        </p:tgtEl>
                                      </p:cBhvr>
                                      <p:by x="150000" y="150000"/>
                                    </p:animScale>
                                  </p:childTnLst>
                                </p:cTn>
                              </p:par>
                            </p:childTnLst>
                          </p:cTn>
                        </p:par>
                        <p:par>
                          <p:cTn id="49" fill="hold">
                            <p:stCondLst>
                              <p:cond delay="2000"/>
                            </p:stCondLst>
                            <p:childTnLst>
                              <p:par>
                                <p:cTn id="50" presetID="1" presetClass="exit" presetSubtype="0" fill="hold" nodeType="after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2000"/>
                            </p:stCondLst>
                            <p:childTnLst>
                              <p:par>
                                <p:cTn id="53" presetID="1" presetClass="exit" presetSubtype="0" fill="hold" grpId="1" nodeType="after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2" nodeType="after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0" grpId="2"/>
      <p:bldP spid="32" grpId="0"/>
      <p:bldP spid="32" grpId="1"/>
      <p:bldP spid="33" grpId="0"/>
      <p:bldP spid="3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分时操作系统</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与多道批处理程序的对比</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66" y="1772816"/>
            <a:ext cx="790575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1"/>
          <p:cNvSpPr>
            <a:spLocks noGrp="1"/>
          </p:cNvSpPr>
          <p:nvPr>
            <p:ph idx="1"/>
          </p:nvPr>
        </p:nvSpPr>
        <p:spPr>
          <a:xfrm>
            <a:off x="606032" y="3532040"/>
            <a:ext cx="8112226" cy="2993304"/>
          </a:xfrm>
        </p:spPr>
        <p:txBody>
          <a:bodyPr>
            <a:normAutofit/>
          </a:bodyPr>
          <a:lstStyle/>
          <a:p>
            <a:pPr marL="285750" lvl="1">
              <a:lnSpc>
                <a:spcPct val="150000"/>
              </a:lnSpc>
              <a:spcBef>
                <a:spcPts val="0"/>
              </a:spcBef>
              <a:buFont typeface="Wingdings" panose="05000000000000000000" pitchFamily="2" charset="2"/>
              <a:buChar char="Ø"/>
              <a:defRPr/>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MIT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的</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CTSS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（第一个分时系统，</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IBM709</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32000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字内存，监控程序占</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5000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字</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当分配给一个交互用户时，将其程序和数据从磁盘载入到内存剩余的</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27000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个字的空间内</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系统时钟</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0.2</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秒产生一个时钟中断，系统将处理器分配给另一个用户</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685800" lvl="2">
              <a:lnSpc>
                <a:spcPct val="150000"/>
              </a:lnSpc>
              <a:spcBef>
                <a:spcPts val="0"/>
              </a:spcBef>
              <a:defRPr/>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暂时退出的用户程序和数据被写回磁盘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0" lvl="2" indent="-285750">
              <a:lnSpc>
                <a:spcPct val="150000"/>
              </a:lnSpc>
              <a:spcBef>
                <a:spcPts val="0"/>
              </a:spcBef>
              <a:buFont typeface="Wingdings" panose="05000000000000000000" pitchFamily="2" charset="2"/>
              <a:buChar char="Ø"/>
              <a:defRPr/>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PDP-11</a:t>
            </a:r>
            <a:r>
              <a:rPr lang="zh-CN" altLang="zh-CN" sz="1800" b="1" dirty="0">
                <a:solidFill>
                  <a:schemeClr val="tx1">
                    <a:lumMod val="50000"/>
                  </a:schemeClr>
                </a:solidFill>
                <a:latin typeface="华文中宋" panose="02010600040101010101" pitchFamily="2" charset="-122"/>
                <a:ea typeface="华文中宋" panose="02010600040101010101" pitchFamily="2" charset="-122"/>
              </a:rPr>
              <a:t>小型机</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04BE5D52-0C15-4999-97CF-101BC47842C1}"/>
              </a:ext>
            </a:extLst>
          </p:cNvPr>
          <p:cNvSpPr>
            <a:spLocks noGrp="1"/>
          </p:cNvSpPr>
          <p:nvPr>
            <p:ph type="sldNum" sz="quarter" idx="12"/>
          </p:nvPr>
        </p:nvSpPr>
        <p:spPr/>
        <p:txBody>
          <a:bodyPr/>
          <a:lstStyle/>
          <a:p>
            <a:fld id="{B10D5614-B734-4280-8F57-1D4947433C97}" type="slidenum">
              <a:rPr lang="en-US" smtClean="0"/>
              <a:t>28</a:t>
            </a:fld>
            <a:endParaRPr lang="en-US" dirty="0"/>
          </a:p>
        </p:txBody>
      </p:sp>
    </p:spTree>
    <p:extLst>
      <p:ext uri="{BB962C8B-B14F-4D97-AF65-F5344CB8AC3E}">
        <p14:creationId xmlns:p14="http://schemas.microsoft.com/office/powerpoint/2010/main" val="9060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24</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分时操作系统</a:t>
            </a:r>
            <a:r>
              <a:rPr lang="en-US" altLang="zh-CN" sz="2000" b="1" dirty="0">
                <a:solidFill>
                  <a:srgbClr val="FF0000"/>
                </a:solidFill>
                <a:latin typeface="华文中宋" panose="02010600040101010101" pitchFamily="2" charset="-122"/>
                <a:ea typeface="华文中宋" panose="02010600040101010101" pitchFamily="2" charset="-122"/>
              </a:rPr>
              <a:t>—CTSS</a:t>
            </a:r>
            <a:r>
              <a:rPr lang="zh-CN" altLang="en-US" sz="2000" b="1" dirty="0">
                <a:solidFill>
                  <a:srgbClr val="FF0000"/>
                </a:solidFill>
                <a:latin typeface="华文中宋" panose="02010600040101010101" pitchFamily="2" charset="-122"/>
                <a:ea typeface="华文中宋" panose="02010600040101010101" pitchFamily="2" charset="-122"/>
              </a:rPr>
              <a:t>例子</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0" y="2348880"/>
            <a:ext cx="8169226"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67990" y="1750578"/>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JOB1</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15000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JOB2</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20000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JOB3</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5000</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JOB4</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10000</a:t>
            </a:r>
          </a:p>
          <a:p>
            <a:pPr marL="0" indent="0">
              <a:lnSpc>
                <a:spcPct val="150000"/>
              </a:lnSpc>
              <a:buNone/>
            </a:pPr>
            <a:endParaRPr lang="zh-CN" altLang="en-US"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78F3084A-7D9C-46FA-9C2B-259128248EAE}"/>
              </a:ext>
            </a:extLst>
          </p:cNvPr>
          <p:cNvSpPr>
            <a:spLocks noGrp="1"/>
          </p:cNvSpPr>
          <p:nvPr>
            <p:ph type="sldNum" sz="quarter" idx="12"/>
          </p:nvPr>
        </p:nvSpPr>
        <p:spPr/>
        <p:txBody>
          <a:bodyPr/>
          <a:lstStyle/>
          <a:p>
            <a:fld id="{B10D5614-B734-4280-8F57-1D4947433C97}" type="slidenum">
              <a:rPr lang="en-US" smtClean="0"/>
              <a:t>29</a:t>
            </a:fld>
            <a:endParaRPr lang="en-US" dirty="0"/>
          </a:p>
        </p:txBody>
      </p:sp>
    </p:spTree>
    <p:extLst>
      <p:ext uri="{BB962C8B-B14F-4D97-AF65-F5344CB8AC3E}">
        <p14:creationId xmlns:p14="http://schemas.microsoft.com/office/powerpoint/2010/main" val="38288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chemeClr val="accent1">
                    <a:lumMod val="60000"/>
                    <a:lumOff val="40000"/>
                  </a:schemeClr>
                </a:solidFill>
                <a:latin typeface="华文中宋" panose="02010600040101010101" pitchFamily="2" charset="-122"/>
                <a:ea typeface="华文中宋" panose="02010600040101010101" pitchFamily="2" charset="-122"/>
              </a:rPr>
              <a:t>理论课</a:t>
            </a:r>
            <a:r>
              <a:rPr lang="zh-CN" altLang="zh-CN" b="1" dirty="0">
                <a:solidFill>
                  <a:schemeClr val="accent1">
                    <a:lumMod val="60000"/>
                    <a:lumOff val="40000"/>
                  </a:schemeClr>
                </a:solidFill>
                <a:latin typeface="华文中宋" panose="02010600040101010101" pitchFamily="2" charset="-122"/>
                <a:ea typeface="华文中宋" panose="02010600040101010101" pitchFamily="2" charset="-122"/>
              </a:rPr>
              <a:t>教学进度表</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t>02</a:t>
            </a:r>
            <a:endParaRPr lang="en-US" sz="1100" b="1" dirty="0"/>
          </a:p>
        </p:txBody>
      </p:sp>
      <p:graphicFrame>
        <p:nvGraphicFramePr>
          <p:cNvPr id="13" name="表格 12"/>
          <p:cNvGraphicFramePr>
            <a:graphicFrameLocks noGrp="1"/>
          </p:cNvGraphicFramePr>
          <p:nvPr>
            <p:extLst>
              <p:ext uri="{D42A27DB-BD31-4B8C-83A1-F6EECF244321}">
                <p14:modId xmlns:p14="http://schemas.microsoft.com/office/powerpoint/2010/main" val="4215619765"/>
              </p:ext>
            </p:extLst>
          </p:nvPr>
        </p:nvGraphicFramePr>
        <p:xfrm>
          <a:off x="658784" y="1196752"/>
          <a:ext cx="7978432" cy="5446546"/>
        </p:xfrm>
        <a:graphic>
          <a:graphicData uri="http://schemas.openxmlformats.org/drawingml/2006/table">
            <a:tbl>
              <a:tblPr firstRow="1" bandRow="1">
                <a:tableStyleId>{22838BEF-8BB2-4498-84A7-C5851F593DF1}</a:tableStyleId>
              </a:tblPr>
              <a:tblGrid>
                <a:gridCol w="1800544">
                  <a:extLst>
                    <a:ext uri="{9D8B030D-6E8A-4147-A177-3AD203B41FA5}">
                      <a16:colId xmlns:a16="http://schemas.microsoft.com/office/drawing/2014/main" val="20000"/>
                    </a:ext>
                  </a:extLst>
                </a:gridCol>
                <a:gridCol w="3840864">
                  <a:extLst>
                    <a:ext uri="{9D8B030D-6E8A-4147-A177-3AD203B41FA5}">
                      <a16:colId xmlns:a16="http://schemas.microsoft.com/office/drawing/2014/main" val="20001"/>
                    </a:ext>
                  </a:extLst>
                </a:gridCol>
                <a:gridCol w="2337024">
                  <a:extLst>
                    <a:ext uri="{9D8B030D-6E8A-4147-A177-3AD203B41FA5}">
                      <a16:colId xmlns:a16="http://schemas.microsoft.com/office/drawing/2014/main" val="20002"/>
                    </a:ext>
                  </a:extLst>
                </a:gridCol>
              </a:tblGrid>
              <a:tr h="389039">
                <a:tc>
                  <a:txBody>
                    <a:bodyPr/>
                    <a:lstStyle/>
                    <a:p>
                      <a:pPr algn="ctr">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章次</a:t>
                      </a:r>
                    </a:p>
                  </a:txBody>
                  <a:tcPr marL="68580" marR="68580" marT="0" marB="0" anchor="ctr">
                    <a:solidFill>
                      <a:schemeClr val="bg1">
                        <a:lumMod val="95000"/>
                      </a:schemeClr>
                    </a:solidFill>
                  </a:tcPr>
                </a:tc>
                <a:tc>
                  <a:txBody>
                    <a:bodyPr/>
                    <a:lstStyle/>
                    <a:p>
                      <a:pPr algn="ctr">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题目</a:t>
                      </a:r>
                    </a:p>
                  </a:txBody>
                  <a:tcPr marL="68580" marR="68580" marT="0" marB="0" anchor="ctr">
                    <a:solidFill>
                      <a:schemeClr val="bg1">
                        <a:lumMod val="95000"/>
                      </a:schemeClr>
                    </a:solidFill>
                  </a:tcPr>
                </a:tc>
                <a:tc>
                  <a:txBody>
                    <a:bodyPr/>
                    <a:lstStyle/>
                    <a:p>
                      <a:pPr algn="ctr">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教学时数</a:t>
                      </a:r>
                    </a:p>
                  </a:txBody>
                  <a:tcPr marL="68580" marR="68580" marT="0" marB="0" anchor="ctr">
                    <a:solidFill>
                      <a:schemeClr val="bg1">
                        <a:lumMod val="95000"/>
                      </a:schemeClr>
                    </a:solidFill>
                  </a:tcPr>
                </a:tc>
                <a:extLst>
                  <a:ext uri="{0D108BD9-81ED-4DB2-BD59-A6C34878D82A}">
                    <a16:rowId xmlns:a16="http://schemas.microsoft.com/office/drawing/2014/main" val="10000"/>
                  </a:ext>
                </a:extLst>
              </a:tr>
              <a:tr h="389039">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第</a:t>
                      </a:r>
                      <a:r>
                        <a:rPr lang="en-US" altLang="zh-CN"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01</a:t>
                      </a: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章</a:t>
                      </a:r>
                      <a:r>
                        <a:rPr 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  </a:t>
                      </a:r>
                      <a:endPar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绪论</a:t>
                      </a: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3</a:t>
                      </a: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学时</a:t>
                      </a:r>
                    </a:p>
                  </a:txBody>
                  <a:tcPr marL="68580" marR="68580" marT="0" marB="0" anchor="ctr">
                    <a:solidFill>
                      <a:srgbClr val="CCECFF"/>
                    </a:solidFill>
                  </a:tcPr>
                </a:tc>
                <a:extLst>
                  <a:ext uri="{0D108BD9-81ED-4DB2-BD59-A6C34878D82A}">
                    <a16:rowId xmlns:a16="http://schemas.microsoft.com/office/drawing/2014/main" val="10001"/>
                  </a:ext>
                </a:extLst>
              </a:tr>
              <a:tr h="389039">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第</a:t>
                      </a:r>
                      <a:r>
                        <a:rPr lang="en-US" altLang="zh-CN"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02</a:t>
                      </a: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章</a:t>
                      </a: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操作系统用户界面</a:t>
                      </a: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3</a:t>
                      </a:r>
                      <a:r>
                        <a:rPr lang="zh-CN" altLang="en-US" sz="1600" b="1" kern="100" dirty="0">
                          <a:solidFill>
                            <a:schemeClr val="accent5">
                              <a:lumMod val="75000"/>
                            </a:schemeClr>
                          </a:solidFill>
                          <a:effectLst/>
                          <a:latin typeface="华文中宋" panose="02010600040101010101" pitchFamily="2" charset="-122"/>
                          <a:ea typeface="华文中宋" panose="02010600040101010101" pitchFamily="2" charset="-122"/>
                          <a:cs typeface="+mn-cs"/>
                        </a:rPr>
                        <a:t>学时</a:t>
                      </a:r>
                    </a:p>
                  </a:txBody>
                  <a:tcPr marL="68580" marR="68580" marT="0" marB="0" anchor="ctr">
                    <a:solidFill>
                      <a:srgbClr val="CCECFF"/>
                    </a:solidFill>
                  </a:tcPr>
                </a:tc>
                <a:extLst>
                  <a:ext uri="{0D108BD9-81ED-4DB2-BD59-A6C34878D82A}">
                    <a16:rowId xmlns:a16="http://schemas.microsoft.com/office/drawing/2014/main" val="10002"/>
                  </a:ext>
                </a:extLst>
              </a:tr>
              <a:tr h="389039">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第</a:t>
                      </a:r>
                      <a:r>
                        <a:rPr lang="en-US" altLang="zh-CN" sz="1600" b="1" kern="100" dirty="0">
                          <a:solidFill>
                            <a:srgbClr val="FF0000"/>
                          </a:solidFill>
                          <a:effectLst/>
                          <a:latin typeface="华文中宋" panose="02010600040101010101" pitchFamily="2" charset="-122"/>
                          <a:ea typeface="华文中宋" panose="02010600040101010101" pitchFamily="2" charset="-122"/>
                        </a:rPr>
                        <a:t>03</a:t>
                      </a:r>
                      <a:r>
                        <a:rPr lang="zh-CN" sz="1600" b="1" kern="100" dirty="0">
                          <a:solidFill>
                            <a:srgbClr val="FF0000"/>
                          </a:solidFill>
                          <a:effectLst/>
                          <a:latin typeface="华文中宋" panose="02010600040101010101" pitchFamily="2" charset="-122"/>
                          <a:ea typeface="华文中宋" panose="02010600040101010101" pitchFamily="2" charset="-122"/>
                        </a:rPr>
                        <a:t>章</a:t>
                      </a:r>
                      <a:r>
                        <a:rPr lang="en-US" sz="1600" b="1" kern="100" dirty="0">
                          <a:solidFill>
                            <a:srgbClr val="FF0000"/>
                          </a:solidFill>
                          <a:effectLst/>
                          <a:latin typeface="华文中宋" panose="02010600040101010101" pitchFamily="2" charset="-122"/>
                          <a:ea typeface="华文中宋" panose="02010600040101010101" pitchFamily="2" charset="-122"/>
                        </a:rPr>
                        <a:t>  </a:t>
                      </a:r>
                      <a:endParaRPr lang="zh-CN" sz="1600" b="1" kern="100" dirty="0">
                        <a:solidFill>
                          <a:srgbClr val="FF0000"/>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进程管理</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FF0000"/>
                          </a:solidFill>
                          <a:effectLst/>
                          <a:latin typeface="华文中宋" panose="02010600040101010101" pitchFamily="2" charset="-122"/>
                          <a:ea typeface="华文中宋" panose="02010600040101010101" pitchFamily="2" charset="-122"/>
                        </a:rPr>
                        <a:t>12</a:t>
                      </a:r>
                      <a:r>
                        <a:rPr lang="zh-CN" sz="1600" b="1" kern="100" dirty="0">
                          <a:solidFill>
                            <a:srgbClr val="FF0000"/>
                          </a:solidFill>
                          <a:effectLst/>
                          <a:latin typeface="华文中宋" panose="02010600040101010101" pitchFamily="2" charset="-122"/>
                          <a:ea typeface="华文中宋" panose="02010600040101010101" pitchFamily="2" charset="-122"/>
                        </a:rPr>
                        <a:t>学时</a:t>
                      </a:r>
                    </a:p>
                  </a:txBody>
                  <a:tcPr marL="68580" marR="68580" marT="0" marB="0" anchor="ctr">
                    <a:solidFill>
                      <a:srgbClr val="CCECFF"/>
                    </a:solidFill>
                  </a:tcPr>
                </a:tc>
                <a:extLst>
                  <a:ext uri="{0D108BD9-81ED-4DB2-BD59-A6C34878D82A}">
                    <a16:rowId xmlns:a16="http://schemas.microsoft.com/office/drawing/2014/main" val="10003"/>
                  </a:ext>
                </a:extLst>
              </a:tr>
              <a:tr h="389039">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第</a:t>
                      </a:r>
                      <a:r>
                        <a:rPr lang="en-US" altLang="zh-CN" sz="1600" b="1" kern="100" dirty="0">
                          <a:solidFill>
                            <a:srgbClr val="FF0000"/>
                          </a:solidFill>
                          <a:effectLst/>
                          <a:latin typeface="华文中宋" panose="02010600040101010101" pitchFamily="2" charset="-122"/>
                          <a:ea typeface="华文中宋" panose="02010600040101010101" pitchFamily="2" charset="-122"/>
                        </a:rPr>
                        <a:t>04</a:t>
                      </a:r>
                      <a:r>
                        <a:rPr lang="zh-CN" sz="1600" b="1" kern="100" dirty="0">
                          <a:solidFill>
                            <a:srgbClr val="FF0000"/>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处理机调度</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FF0000"/>
                          </a:solidFill>
                          <a:effectLst/>
                          <a:latin typeface="华文中宋" panose="02010600040101010101" pitchFamily="2" charset="-122"/>
                          <a:ea typeface="华文中宋" panose="02010600040101010101" pitchFamily="2" charset="-122"/>
                        </a:rPr>
                        <a:t>8</a:t>
                      </a:r>
                      <a:r>
                        <a:rPr lang="zh-CN" sz="1600" b="1" kern="100" dirty="0">
                          <a:solidFill>
                            <a:srgbClr val="FF0000"/>
                          </a:solidFill>
                          <a:effectLst/>
                          <a:latin typeface="华文中宋" panose="02010600040101010101" pitchFamily="2" charset="-122"/>
                          <a:ea typeface="华文中宋" panose="02010600040101010101" pitchFamily="2" charset="-122"/>
                        </a:rPr>
                        <a:t>学时</a:t>
                      </a:r>
                    </a:p>
                  </a:txBody>
                  <a:tcPr marL="68580" marR="68580" marT="0" marB="0" anchor="ctr">
                    <a:solidFill>
                      <a:srgbClr val="CCECFF"/>
                    </a:solidFill>
                  </a:tcPr>
                </a:tc>
                <a:extLst>
                  <a:ext uri="{0D108BD9-81ED-4DB2-BD59-A6C34878D82A}">
                    <a16:rowId xmlns:a16="http://schemas.microsoft.com/office/drawing/2014/main" val="10004"/>
                  </a:ext>
                </a:extLst>
              </a:tr>
              <a:tr h="389039">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第</a:t>
                      </a:r>
                      <a:r>
                        <a:rPr lang="en-US" altLang="zh-CN" sz="1600" b="1" kern="100" dirty="0">
                          <a:solidFill>
                            <a:srgbClr val="FF0000"/>
                          </a:solidFill>
                          <a:effectLst/>
                          <a:latin typeface="华文中宋" panose="02010600040101010101" pitchFamily="2" charset="-122"/>
                          <a:ea typeface="华文中宋" panose="02010600040101010101" pitchFamily="2" charset="-122"/>
                        </a:rPr>
                        <a:t>05</a:t>
                      </a:r>
                      <a:r>
                        <a:rPr lang="zh-CN" sz="1600" b="1" kern="100" dirty="0">
                          <a:solidFill>
                            <a:srgbClr val="FF0000"/>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FF0000"/>
                          </a:solidFill>
                          <a:effectLst/>
                          <a:latin typeface="华文中宋" panose="02010600040101010101" pitchFamily="2" charset="-122"/>
                          <a:ea typeface="华文中宋" panose="02010600040101010101" pitchFamily="2" charset="-122"/>
                        </a:rPr>
                        <a:t>存储管理</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FF0000"/>
                          </a:solidFill>
                          <a:effectLst/>
                          <a:latin typeface="华文中宋" panose="02010600040101010101" pitchFamily="2" charset="-122"/>
                          <a:ea typeface="华文中宋" panose="02010600040101010101" pitchFamily="2" charset="-122"/>
                        </a:rPr>
                        <a:t>12</a:t>
                      </a:r>
                      <a:r>
                        <a:rPr lang="zh-CN" sz="1600" b="1" kern="100" dirty="0">
                          <a:solidFill>
                            <a:srgbClr val="FF0000"/>
                          </a:solidFill>
                          <a:effectLst/>
                          <a:latin typeface="华文中宋" panose="02010600040101010101" pitchFamily="2" charset="-122"/>
                          <a:ea typeface="华文中宋" panose="02010600040101010101" pitchFamily="2" charset="-122"/>
                        </a:rPr>
                        <a:t>学时</a:t>
                      </a:r>
                    </a:p>
                  </a:txBody>
                  <a:tcPr marL="68580" marR="68580" marT="0" marB="0" anchor="ctr">
                    <a:solidFill>
                      <a:srgbClr val="CCECFF"/>
                    </a:solidFill>
                  </a:tcPr>
                </a:tc>
                <a:extLst>
                  <a:ext uri="{0D108BD9-81ED-4DB2-BD59-A6C34878D82A}">
                    <a16:rowId xmlns:a16="http://schemas.microsoft.com/office/drawing/2014/main" val="10005"/>
                  </a:ext>
                </a:extLst>
              </a:tr>
              <a:tr h="389039">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第</a:t>
                      </a: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06</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进程与存储管理示例</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自学</a:t>
                      </a:r>
                    </a:p>
                  </a:txBody>
                  <a:tcPr marL="68580" marR="68580" marT="0" marB="0" anchor="ctr">
                    <a:solidFill>
                      <a:srgbClr val="CCECFF"/>
                    </a:solidFill>
                  </a:tcPr>
                </a:tc>
                <a:extLst>
                  <a:ext uri="{0D108BD9-81ED-4DB2-BD59-A6C34878D82A}">
                    <a16:rowId xmlns:a16="http://schemas.microsoft.com/office/drawing/2014/main" val="10006"/>
                  </a:ext>
                </a:extLst>
              </a:tr>
              <a:tr h="389039">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第</a:t>
                      </a: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07</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Windows</a:t>
                      </a:r>
                      <a:r>
                        <a:rPr lang="zh-CN" altLang="en-US" sz="1600" b="1" kern="100" dirty="0">
                          <a:solidFill>
                            <a:schemeClr val="tx2">
                              <a:lumMod val="50000"/>
                            </a:schemeClr>
                          </a:solidFill>
                          <a:effectLst/>
                          <a:latin typeface="华文中宋" panose="02010600040101010101" pitchFamily="2" charset="-122"/>
                          <a:ea typeface="华文中宋" panose="02010600040101010101" pitchFamily="2" charset="-122"/>
                        </a:rPr>
                        <a:t>的进程与内存管理</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zh-CN" sz="1600" b="1" kern="100" dirty="0">
                          <a:solidFill>
                            <a:schemeClr val="tx2">
                              <a:lumMod val="50000"/>
                            </a:schemeClr>
                          </a:solidFill>
                          <a:effectLst/>
                          <a:latin typeface="华文中宋" panose="02010600040101010101" pitchFamily="2" charset="-122"/>
                          <a:ea typeface="华文中宋" panose="02010600040101010101" pitchFamily="2" charset="-122"/>
                        </a:rPr>
                        <a:t>自学</a:t>
                      </a:r>
                    </a:p>
                  </a:txBody>
                  <a:tcPr marL="68580" marR="68580" marT="0" marB="0" anchor="ctr">
                    <a:solidFill>
                      <a:srgbClr val="CCECFF"/>
                    </a:solidFill>
                  </a:tcPr>
                </a:tc>
                <a:extLst>
                  <a:ext uri="{0D108BD9-81ED-4DB2-BD59-A6C34878D82A}">
                    <a16:rowId xmlns:a16="http://schemas.microsoft.com/office/drawing/2014/main" val="10007"/>
                  </a:ext>
                </a:extLst>
              </a:tr>
              <a:tr h="389039">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zh-CN" sz="1600" b="1" kern="100" dirty="0">
                          <a:solidFill>
                            <a:srgbClr val="00B050"/>
                          </a:solidFill>
                          <a:effectLst/>
                          <a:latin typeface="华文中宋" panose="02010600040101010101" pitchFamily="2" charset="-122"/>
                          <a:ea typeface="华文中宋" panose="02010600040101010101" pitchFamily="2" charset="-122"/>
                        </a:rPr>
                        <a:t>第</a:t>
                      </a:r>
                      <a:r>
                        <a:rPr lang="en-US" altLang="zh-CN" sz="1600" b="1" kern="100" dirty="0">
                          <a:solidFill>
                            <a:srgbClr val="00B050"/>
                          </a:solidFill>
                          <a:effectLst/>
                          <a:latin typeface="华文中宋" panose="02010600040101010101" pitchFamily="2" charset="-122"/>
                          <a:ea typeface="华文中宋" panose="02010600040101010101" pitchFamily="2" charset="-122"/>
                        </a:rPr>
                        <a:t>08</a:t>
                      </a:r>
                      <a:r>
                        <a:rPr lang="zh-CN" altLang="zh-CN" sz="1600" b="1" kern="100" dirty="0">
                          <a:solidFill>
                            <a:srgbClr val="00B050"/>
                          </a:solidFill>
                          <a:effectLst/>
                          <a:latin typeface="华文中宋" panose="02010600040101010101" pitchFamily="2" charset="-122"/>
                          <a:ea typeface="华文中宋" panose="02010600040101010101" pitchFamily="2" charset="-122"/>
                        </a:rPr>
                        <a:t>章</a:t>
                      </a:r>
                      <a:endParaRPr lang="zh-CN" sz="1600" b="1" kern="100" dirty="0">
                        <a:solidFill>
                          <a:srgbClr val="00B050"/>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zh-CN" sz="1600" b="1" kern="100" dirty="0">
                          <a:solidFill>
                            <a:srgbClr val="00B050"/>
                          </a:solidFill>
                          <a:effectLst/>
                          <a:latin typeface="华文中宋" panose="02010600040101010101" pitchFamily="2" charset="-122"/>
                          <a:ea typeface="华文中宋" panose="02010600040101010101" pitchFamily="2" charset="-122"/>
                        </a:rPr>
                        <a:t>文件系统</a:t>
                      </a:r>
                      <a:endParaRPr lang="zh-CN" sz="1600" b="1" kern="100" dirty="0">
                        <a:solidFill>
                          <a:srgbClr val="00B050"/>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altLang="zh-CN" sz="1600" b="1" kern="100" dirty="0">
                          <a:solidFill>
                            <a:srgbClr val="00B050"/>
                          </a:solidFill>
                          <a:effectLst/>
                          <a:latin typeface="华文中宋" panose="02010600040101010101" pitchFamily="2" charset="-122"/>
                          <a:ea typeface="华文中宋" panose="02010600040101010101" pitchFamily="2" charset="-122"/>
                        </a:rPr>
                        <a:t>10</a:t>
                      </a:r>
                      <a:r>
                        <a:rPr lang="zh-CN" altLang="zh-CN" sz="1600" b="1" kern="100" dirty="0">
                          <a:solidFill>
                            <a:srgbClr val="00B050"/>
                          </a:solidFill>
                          <a:effectLst/>
                          <a:latin typeface="华文中宋" panose="02010600040101010101" pitchFamily="2" charset="-122"/>
                          <a:ea typeface="华文中宋" panose="02010600040101010101" pitchFamily="2" charset="-122"/>
                        </a:rPr>
                        <a:t>学时</a:t>
                      </a:r>
                      <a:endParaRPr lang="zh-CN" sz="1600" b="1" kern="100" dirty="0">
                        <a:solidFill>
                          <a:srgbClr val="00B050"/>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754596964"/>
                  </a:ext>
                </a:extLst>
              </a:tr>
              <a:tr h="389039">
                <a:tc>
                  <a:txBody>
                    <a:bodyPr/>
                    <a:lstStyle/>
                    <a:p>
                      <a:pPr algn="ctr">
                        <a:lnSpc>
                          <a:spcPct val="150000"/>
                        </a:lnSpc>
                        <a:spcBef>
                          <a:spcPts val="1200"/>
                        </a:spcBef>
                        <a:spcAft>
                          <a:spcPts val="0"/>
                        </a:spcAft>
                      </a:pPr>
                      <a:r>
                        <a:rPr lang="zh-CN" sz="1600" b="1" kern="100" dirty="0">
                          <a:solidFill>
                            <a:srgbClr val="00B050"/>
                          </a:solidFill>
                          <a:effectLst/>
                          <a:latin typeface="华文中宋" panose="02010600040101010101" pitchFamily="2" charset="-122"/>
                          <a:ea typeface="华文中宋" panose="02010600040101010101" pitchFamily="2" charset="-122"/>
                        </a:rPr>
                        <a:t>第</a:t>
                      </a:r>
                      <a:r>
                        <a:rPr lang="en-US" altLang="zh-CN" sz="1600" b="1" kern="100" dirty="0">
                          <a:solidFill>
                            <a:srgbClr val="00B050"/>
                          </a:solidFill>
                          <a:effectLst/>
                          <a:latin typeface="华文中宋" panose="02010600040101010101" pitchFamily="2" charset="-122"/>
                          <a:ea typeface="华文中宋" panose="02010600040101010101" pitchFamily="2" charset="-122"/>
                        </a:rPr>
                        <a:t>09</a:t>
                      </a:r>
                      <a:r>
                        <a:rPr lang="zh-CN" sz="1600" b="1" kern="100" dirty="0">
                          <a:solidFill>
                            <a:srgbClr val="00B050"/>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rgbClr val="00B050"/>
                          </a:solidFill>
                          <a:effectLst/>
                          <a:latin typeface="华文中宋" panose="02010600040101010101" pitchFamily="2" charset="-122"/>
                          <a:ea typeface="华文中宋" panose="02010600040101010101" pitchFamily="2" charset="-122"/>
                        </a:rPr>
                        <a:t>设备管理</a:t>
                      </a:r>
                    </a:p>
                  </a:txBody>
                  <a:tcPr marL="68580" marR="68580" marT="0" marB="0" anchor="ctr">
                    <a:solidFill>
                      <a:srgbClr val="CCECFF"/>
                    </a:solidFill>
                  </a:tcPr>
                </a:tc>
                <a:tc>
                  <a:txBody>
                    <a:bodyPr/>
                    <a:lstStyle/>
                    <a:p>
                      <a:pPr algn="ctr">
                        <a:lnSpc>
                          <a:spcPct val="150000"/>
                        </a:lnSpc>
                        <a:spcBef>
                          <a:spcPts val="1200"/>
                        </a:spcBef>
                        <a:spcAft>
                          <a:spcPts val="0"/>
                        </a:spcAft>
                      </a:pPr>
                      <a:r>
                        <a:rPr lang="en-US" sz="1600" b="1" kern="100" dirty="0">
                          <a:solidFill>
                            <a:srgbClr val="00B050"/>
                          </a:solidFill>
                          <a:effectLst/>
                          <a:latin typeface="华文中宋" panose="02010600040101010101" pitchFamily="2" charset="-122"/>
                          <a:ea typeface="华文中宋" panose="02010600040101010101" pitchFamily="2" charset="-122"/>
                        </a:rPr>
                        <a:t>6</a:t>
                      </a:r>
                      <a:r>
                        <a:rPr lang="zh-CN" sz="1600" b="1" kern="100" dirty="0">
                          <a:solidFill>
                            <a:srgbClr val="00B050"/>
                          </a:solidFill>
                          <a:effectLst/>
                          <a:latin typeface="华文中宋" panose="02010600040101010101" pitchFamily="2" charset="-122"/>
                          <a:ea typeface="华文中宋" panose="02010600040101010101" pitchFamily="2" charset="-122"/>
                        </a:rPr>
                        <a:t>学时</a:t>
                      </a:r>
                    </a:p>
                  </a:txBody>
                  <a:tcPr marL="68580" marR="68580" marT="0" marB="0" anchor="ctr">
                    <a:solidFill>
                      <a:srgbClr val="CCECFF"/>
                    </a:solidFill>
                  </a:tcPr>
                </a:tc>
                <a:extLst>
                  <a:ext uri="{0D108BD9-81ED-4DB2-BD59-A6C34878D82A}">
                    <a16:rowId xmlns:a16="http://schemas.microsoft.com/office/drawing/2014/main" val="10008"/>
                  </a:ext>
                </a:extLst>
              </a:tr>
              <a:tr h="389039">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第</a:t>
                      </a: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10</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Linux</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文件系统</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自学</a:t>
                      </a:r>
                    </a:p>
                  </a:txBody>
                  <a:tcPr marL="68580" marR="68580" marT="0" marB="0" anchor="ctr">
                    <a:solidFill>
                      <a:srgbClr val="CCECFF"/>
                    </a:solidFill>
                  </a:tcPr>
                </a:tc>
                <a:extLst>
                  <a:ext uri="{0D108BD9-81ED-4DB2-BD59-A6C34878D82A}">
                    <a16:rowId xmlns:a16="http://schemas.microsoft.com/office/drawing/2014/main" val="10009"/>
                  </a:ext>
                </a:extLst>
              </a:tr>
              <a:tr h="389039">
                <a:tc>
                  <a:txBody>
                    <a:bodyPr/>
                    <a:lstStyle/>
                    <a:p>
                      <a:pPr algn="ctr">
                        <a:lnSpc>
                          <a:spcPct val="150000"/>
                        </a:lnSpc>
                        <a:spcBef>
                          <a:spcPts val="1200"/>
                        </a:spcBef>
                        <a:spcAft>
                          <a:spcPts val="0"/>
                        </a:spcAft>
                      </a:pPr>
                      <a:r>
                        <a:rPr lang="zh-CN" altLang="en-US" sz="1600" b="1" kern="100" dirty="0">
                          <a:solidFill>
                            <a:schemeClr val="tx2">
                              <a:lumMod val="50000"/>
                            </a:schemeClr>
                          </a:solidFill>
                          <a:effectLst/>
                          <a:latin typeface="华文中宋" panose="02010600040101010101" pitchFamily="2" charset="-122"/>
                          <a:ea typeface="华文中宋" panose="02010600040101010101" pitchFamily="2" charset="-122"/>
                        </a:rPr>
                        <a:t>第</a:t>
                      </a: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11</a:t>
                      </a:r>
                      <a:r>
                        <a:rPr lang="zh-CN" altLang="en-US" sz="1600" b="1" kern="100" dirty="0">
                          <a:solidFill>
                            <a:schemeClr val="tx2">
                              <a:lumMod val="50000"/>
                            </a:schemeClr>
                          </a:solidFill>
                          <a:effectLst/>
                          <a:latin typeface="华文中宋" panose="02010600040101010101" pitchFamily="2" charset="-122"/>
                          <a:ea typeface="华文中宋" panose="02010600040101010101" pitchFamily="2" charset="-122"/>
                        </a:rPr>
                        <a:t>章</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Windows</a:t>
                      </a:r>
                      <a:r>
                        <a:rPr lang="zh-CN" altLang="en-US" sz="1600" b="1" kern="100" dirty="0">
                          <a:solidFill>
                            <a:schemeClr val="tx2">
                              <a:lumMod val="50000"/>
                            </a:schemeClr>
                          </a:solidFill>
                          <a:effectLst/>
                          <a:latin typeface="华文中宋" panose="02010600040101010101" pitchFamily="2" charset="-122"/>
                          <a:ea typeface="华文中宋" panose="02010600040101010101" pitchFamily="2" charset="-122"/>
                        </a:rPr>
                        <a:t>的设备管理和文件系统</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zh-CN" sz="1600" b="1" kern="100" dirty="0">
                          <a:solidFill>
                            <a:schemeClr val="tx2">
                              <a:lumMod val="50000"/>
                            </a:schemeClr>
                          </a:solidFill>
                          <a:effectLst/>
                          <a:latin typeface="华文中宋" panose="02010600040101010101" pitchFamily="2" charset="-122"/>
                          <a:ea typeface="华文中宋" panose="02010600040101010101" pitchFamily="2" charset="-122"/>
                        </a:rPr>
                        <a:t>自学</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95886012"/>
                  </a:ext>
                </a:extLst>
              </a:tr>
              <a:tr h="389039">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第</a:t>
                      </a:r>
                      <a:r>
                        <a:rPr lang="en-US" altLang="zh-CN" sz="1600" b="1" kern="100" dirty="0">
                          <a:solidFill>
                            <a:schemeClr val="tx2">
                              <a:lumMod val="50000"/>
                            </a:schemeClr>
                          </a:solidFill>
                          <a:effectLst/>
                          <a:latin typeface="华文中宋" panose="02010600040101010101" pitchFamily="2" charset="-122"/>
                          <a:ea typeface="华文中宋" panose="02010600040101010101" pitchFamily="2" charset="-122"/>
                        </a:rPr>
                        <a:t>12</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章</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嵌入式操作系统简介</a:t>
                      </a:r>
                    </a:p>
                  </a:txBody>
                  <a:tcPr marL="68580" marR="68580" marT="0" marB="0" anchor="ctr">
                    <a:solidFill>
                      <a:srgbClr val="CCECFF"/>
                    </a:solidFill>
                  </a:tcPr>
                </a:tc>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自学</a:t>
                      </a:r>
                    </a:p>
                  </a:txBody>
                  <a:tcPr marL="68580" marR="68580" marT="0" marB="0" anchor="ctr">
                    <a:solidFill>
                      <a:srgbClr val="CCECFF"/>
                    </a:solidFill>
                  </a:tcPr>
                </a:tc>
                <a:extLst>
                  <a:ext uri="{0D108BD9-81ED-4DB2-BD59-A6C34878D82A}">
                    <a16:rowId xmlns:a16="http://schemas.microsoft.com/office/drawing/2014/main" val="10010"/>
                  </a:ext>
                </a:extLst>
              </a:tr>
              <a:tr h="389039">
                <a:tc>
                  <a:txBody>
                    <a:bodyPr/>
                    <a:lstStyle/>
                    <a:p>
                      <a:pPr algn="ctr">
                        <a:lnSpc>
                          <a:spcPct val="150000"/>
                        </a:lnSpc>
                        <a:spcBef>
                          <a:spcPts val="1200"/>
                        </a:spcBef>
                        <a:spcAft>
                          <a:spcPts val="0"/>
                        </a:spcAft>
                      </a:pP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总计</a:t>
                      </a:r>
                    </a:p>
                  </a:txBody>
                  <a:tcPr marL="68580" marR="68580" marT="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Bef>
                          <a:spcPts val="1200"/>
                        </a:spcBef>
                        <a:spcAft>
                          <a:spcPts val="0"/>
                        </a:spcAft>
                      </a:pPr>
                      <a:r>
                        <a:rPr lang="en-US" sz="1600" b="1" kern="100" dirty="0">
                          <a:solidFill>
                            <a:schemeClr val="tx2">
                              <a:lumMod val="50000"/>
                            </a:schemeClr>
                          </a:solidFill>
                          <a:effectLst/>
                          <a:latin typeface="华文中宋" panose="02010600040101010101" pitchFamily="2" charset="-122"/>
                          <a:ea typeface="华文中宋" panose="02010600040101010101" pitchFamily="2" charset="-122"/>
                        </a:rPr>
                        <a:t> </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Bef>
                          <a:spcPts val="1200"/>
                        </a:spcBef>
                        <a:spcAft>
                          <a:spcPts val="0"/>
                        </a:spcAft>
                      </a:pPr>
                      <a:r>
                        <a:rPr lang="en-US" sz="1600" b="1" kern="100" dirty="0">
                          <a:solidFill>
                            <a:schemeClr val="tx2">
                              <a:lumMod val="50000"/>
                            </a:schemeClr>
                          </a:solidFill>
                          <a:effectLst/>
                          <a:latin typeface="华文中宋" panose="02010600040101010101" pitchFamily="2" charset="-122"/>
                          <a:ea typeface="华文中宋" panose="02010600040101010101" pitchFamily="2" charset="-122"/>
                        </a:rPr>
                        <a:t>54</a:t>
                      </a:r>
                      <a:r>
                        <a:rPr lang="zh-CN" sz="1600" b="1" kern="100" dirty="0">
                          <a:solidFill>
                            <a:schemeClr val="tx2">
                              <a:lumMod val="50000"/>
                            </a:schemeClr>
                          </a:solidFill>
                          <a:effectLst/>
                          <a:latin typeface="华文中宋" panose="02010600040101010101" pitchFamily="2" charset="-122"/>
                          <a:ea typeface="华文中宋" panose="02010600040101010101" pitchFamily="2" charset="-122"/>
                        </a:rPr>
                        <a:t>学时</a:t>
                      </a:r>
                      <a:r>
                        <a:rPr lang="en-US" sz="1600" b="1" kern="100" dirty="0">
                          <a:solidFill>
                            <a:schemeClr val="tx2">
                              <a:lumMod val="50000"/>
                            </a:schemeClr>
                          </a:solidFill>
                          <a:effectLst/>
                          <a:latin typeface="华文中宋" panose="02010600040101010101" pitchFamily="2" charset="-122"/>
                          <a:ea typeface="华文中宋" panose="02010600040101010101" pitchFamily="2" charset="-122"/>
                        </a:rPr>
                        <a:t> </a:t>
                      </a:r>
                      <a:endParaRPr lang="zh-CN" sz="1600" b="1" kern="100" dirty="0">
                        <a:solidFill>
                          <a:schemeClr val="tx2">
                            <a:lumMod val="50000"/>
                          </a:schemeClr>
                        </a:solidFill>
                        <a:effectLst/>
                        <a:latin typeface="华文中宋" panose="02010600040101010101" pitchFamily="2" charset="-122"/>
                        <a:ea typeface="华文中宋" panose="02010600040101010101" pitchFamily="2" charset="-122"/>
                      </a:endParaRPr>
                    </a:p>
                  </a:txBody>
                  <a:tcPr marL="68580" marR="68580" marT="0" marB="0"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bl>
          </a:graphicData>
        </a:graphic>
      </p:graphicFrame>
      <p:sp>
        <p:nvSpPr>
          <p:cNvPr id="3" name="灯片编号占位符 2">
            <a:extLst>
              <a:ext uri="{FF2B5EF4-FFF2-40B4-BE49-F238E27FC236}">
                <a16:creationId xmlns:a16="http://schemas.microsoft.com/office/drawing/2014/main" id="{C5004C79-F16E-4AD4-BA5A-C21E7C9077F9}"/>
              </a:ext>
            </a:extLst>
          </p:cNvPr>
          <p:cNvSpPr>
            <a:spLocks noGrp="1"/>
          </p:cNvSpPr>
          <p:nvPr>
            <p:ph type="sldNum" sz="quarter" idx="12"/>
          </p:nvPr>
        </p:nvSpPr>
        <p:spPr/>
        <p:txBody>
          <a:bodyPr/>
          <a:lstStyle/>
          <a:p>
            <a:fld id="{B10D5614-B734-4280-8F57-1D4947433C97}" type="slidenum">
              <a:rPr lang="en-US" smtClean="0"/>
              <a:t>3</a:t>
            </a:fld>
            <a:endParaRPr lang="en-US" dirty="0"/>
          </a:p>
        </p:txBody>
      </p:sp>
    </p:spTree>
    <p:extLst>
      <p:ext uri="{BB962C8B-B14F-4D97-AF65-F5344CB8AC3E}">
        <p14:creationId xmlns:p14="http://schemas.microsoft.com/office/powerpoint/2010/main" val="40335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25</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实时操作系统（</a:t>
            </a:r>
            <a:r>
              <a:rPr lang="en-US" altLang="zh-CN" sz="2000" b="1" dirty="0">
                <a:solidFill>
                  <a:srgbClr val="FF0000"/>
                </a:solidFill>
                <a:latin typeface="华文中宋" panose="02010600040101010101" pitchFamily="2" charset="-122"/>
                <a:ea typeface="华文中宋" panose="02010600040101010101" pitchFamily="2" charset="-122"/>
              </a:rPr>
              <a:t>Real-Time Operation System ,RTOS</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内容占位符 1"/>
          <p:cNvSpPr>
            <a:spLocks noGrp="1"/>
          </p:cNvSpPr>
          <p:nvPr>
            <p:ph idx="1"/>
          </p:nvPr>
        </p:nvSpPr>
        <p:spPr>
          <a:xfrm>
            <a:off x="594060" y="1700809"/>
            <a:ext cx="8043156" cy="1944216"/>
          </a:xfrm>
        </p:spPr>
        <p:txBody>
          <a:bodyPr>
            <a:normAutofit/>
          </a:bodyPr>
          <a:lstStyle/>
          <a:p>
            <a:pPr marL="285750" lvl="1">
              <a:lnSpc>
                <a:spcPct val="150000"/>
              </a:lnSpc>
              <a:spcBef>
                <a:spcPts val="0"/>
              </a:spcBef>
              <a:buFont typeface="Wingdings" panose="05000000000000000000" pitchFamily="2" charset="2"/>
              <a:buChar char="Ø"/>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以足够快的速度响应外部中断，及时处理紧迫事件</a:t>
            </a:r>
            <a:endParaRPr lang="en-US" altLang="zh-CN" sz="1800" b="1" dirty="0">
              <a:solidFill>
                <a:schemeClr val="bg2">
                  <a:lumMod val="10000"/>
                </a:schemeClr>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要求系统在一定时间范围内（毫秒、微秒或更小）抢占式做出响应</a:t>
            </a:r>
            <a:endParaRPr lang="en-US" altLang="zh-CN" sz="1800" b="1" dirty="0">
              <a:solidFill>
                <a:schemeClr val="bg2">
                  <a:lumMod val="10000"/>
                </a:schemeClr>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其发展源自测控领域广泛的应用需求，例如，</a:t>
            </a:r>
            <a:r>
              <a:rPr lang="zh-CN" altLang="zh-CN" sz="1800" b="1" dirty="0">
                <a:solidFill>
                  <a:schemeClr val="bg2">
                    <a:lumMod val="10000"/>
                  </a:schemeClr>
                </a:solidFill>
                <a:latin typeface="华文中宋" panose="02010600040101010101" pitchFamily="2" charset="-122"/>
                <a:ea typeface="华文中宋" panose="02010600040101010101" pitchFamily="2" charset="-122"/>
              </a:rPr>
              <a:t>为实现不间断的</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远程</a:t>
            </a:r>
            <a:r>
              <a:rPr lang="zh-CN" altLang="zh-CN" sz="1800" b="1" dirty="0">
                <a:solidFill>
                  <a:schemeClr val="bg2">
                    <a:lumMod val="10000"/>
                  </a:schemeClr>
                </a:solidFill>
                <a:latin typeface="华文中宋" panose="02010600040101010101" pitchFamily="2" charset="-122"/>
                <a:ea typeface="华文中宋" panose="02010600040101010101" pitchFamily="2" charset="-122"/>
              </a:rPr>
              <a:t>观测，</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要求系统能够</a:t>
            </a:r>
            <a:r>
              <a:rPr lang="zh-CN" altLang="zh-CN" sz="1800" b="1" dirty="0">
                <a:solidFill>
                  <a:schemeClr val="bg2">
                    <a:lumMod val="10000"/>
                  </a:schemeClr>
                </a:solidFill>
                <a:latin typeface="华文中宋" panose="02010600040101010101" pitchFamily="2" charset="-122"/>
                <a:ea typeface="华文中宋" panose="02010600040101010101" pitchFamily="2" charset="-122"/>
              </a:rPr>
              <a:t>创建一系列并发任务</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a:t>
            </a:r>
            <a:endParaRPr lang="en-US" altLang="zh-CN" sz="17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D86873AF-EB59-41B3-AE5C-2BE125082BEF}"/>
              </a:ext>
            </a:extLst>
          </p:cNvPr>
          <p:cNvSpPr>
            <a:spLocks noGrp="1"/>
          </p:cNvSpPr>
          <p:nvPr>
            <p:ph type="sldNum" sz="quarter" idx="12"/>
          </p:nvPr>
        </p:nvSpPr>
        <p:spPr/>
        <p:txBody>
          <a:bodyPr/>
          <a:lstStyle/>
          <a:p>
            <a:fld id="{B10D5614-B734-4280-8F57-1D4947433C97}" type="slidenum">
              <a:rPr lang="en-US" smtClean="0"/>
              <a:t>30</a:t>
            </a:fld>
            <a:endParaRPr lang="en-US" dirty="0"/>
          </a:p>
        </p:txBody>
      </p:sp>
    </p:spTree>
    <p:extLst>
      <p:ext uri="{BB962C8B-B14F-4D97-AF65-F5344CB8AC3E}">
        <p14:creationId xmlns:p14="http://schemas.microsoft.com/office/powerpoint/2010/main" val="34696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1" name="Content Placeholder 2"/>
          <p:cNvSpPr txBox="1">
            <a:spLocks/>
          </p:cNvSpPr>
          <p:nvPr/>
        </p:nvSpPr>
        <p:spPr>
          <a:xfrm>
            <a:off x="539552" y="892705"/>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实时</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分时</a:t>
            </a:r>
            <a:endParaRPr kumimoji="0" 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6" name="矩形 5">
            <a:extLst>
              <a:ext uri="{FF2B5EF4-FFF2-40B4-BE49-F238E27FC236}">
                <a16:creationId xmlns:a16="http://schemas.microsoft.com/office/drawing/2014/main" id="{FD128616-5177-47D7-A5EB-F54085CE3CDE}"/>
              </a:ext>
            </a:extLst>
          </p:cNvPr>
          <p:cNvSpPr/>
          <p:nvPr/>
        </p:nvSpPr>
        <p:spPr>
          <a:xfrm>
            <a:off x="611560" y="3666682"/>
            <a:ext cx="7920880" cy="2792880"/>
          </a:xfrm>
          <a:prstGeom prst="rect">
            <a:avLst/>
          </a:prstGeom>
        </p:spPr>
        <p:txBody>
          <a:bodyPr wrap="square" lIns="72000">
            <a:spAutoFit/>
          </a:bodyPr>
          <a:lstStyle/>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Task1</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图像采集任务，负责将</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CCD</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图象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实时</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保存到存储设备上</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，中断触发</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Task2—</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观测控制任务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负责暗场</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阵列</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CCD</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器件控制、提供各种观测命令</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Task3—</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图像管理任务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负责图像设备的控制和显示</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Task4—</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图像处理任务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负责消除误差、压缩变换</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Task5—</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控制</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通信任务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负责与望远境</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跟踪伺服系统</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通信</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Task6</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动态装载</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任务</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负责</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修改任务代码并动态装载</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a:p>
            <a:pPr marL="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Task7</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系统监测任务，负责</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实时</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监控</a:t>
            </a:r>
            <a:r>
              <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CCD</a:t>
            </a:r>
            <a:r>
              <a:rPr kumimoji="0" lang="zh-CN"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温度及相关设备状态</a:t>
            </a:r>
            <a:r>
              <a:rPr kumimoji="0" lang="zh-CN" altLang="en-US"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rPr>
              <a:t>，中断触发</a:t>
            </a:r>
            <a:endParaRPr kumimoji="0" lang="en-US" altLang="zh-CN" sz="17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cs typeface="+mn-cs"/>
            </a:endParaRPr>
          </a:p>
        </p:txBody>
      </p:sp>
      <p:pic>
        <p:nvPicPr>
          <p:cNvPr id="8" name="图片 7" descr="f1.jpg">
            <a:extLst>
              <a:ext uri="{FF2B5EF4-FFF2-40B4-BE49-F238E27FC236}">
                <a16:creationId xmlns:a16="http://schemas.microsoft.com/office/drawing/2014/main" id="{728E0AF9-F8BF-4352-BE53-9E097C886EA7}"/>
              </a:ext>
            </a:extLst>
          </p:cNvPr>
          <p:cNvPicPr>
            <a:picLocks noChangeAspect="1"/>
          </p:cNvPicPr>
          <p:nvPr/>
        </p:nvPicPr>
        <p:blipFill>
          <a:blip r:embed="rId3" cstate="print"/>
          <a:stretch>
            <a:fillRect/>
          </a:stretch>
        </p:blipFill>
        <p:spPr>
          <a:xfrm>
            <a:off x="3254150" y="668239"/>
            <a:ext cx="5637340" cy="2818670"/>
          </a:xfrm>
          <a:prstGeom prst="rect">
            <a:avLst/>
          </a:prstGeom>
        </p:spPr>
      </p:pic>
      <p:pic>
        <p:nvPicPr>
          <p:cNvPr id="9" name="图片 8" descr="sdo_flare.gif">
            <a:extLst>
              <a:ext uri="{FF2B5EF4-FFF2-40B4-BE49-F238E27FC236}">
                <a16:creationId xmlns:a16="http://schemas.microsoft.com/office/drawing/2014/main" id="{A4C8E40D-ACBE-4BCA-822A-565C3D32B9E3}"/>
              </a:ext>
            </a:extLst>
          </p:cNvPr>
          <p:cNvPicPr>
            <a:picLocks noChangeAspect="1"/>
          </p:cNvPicPr>
          <p:nvPr/>
        </p:nvPicPr>
        <p:blipFill>
          <a:blip r:embed="rId4" cstate="print"/>
          <a:stretch>
            <a:fillRect/>
          </a:stretch>
        </p:blipFill>
        <p:spPr>
          <a:xfrm>
            <a:off x="323528" y="1484784"/>
            <a:ext cx="2808312" cy="1931857"/>
          </a:xfrm>
          <a:prstGeom prst="rect">
            <a:avLst/>
          </a:prstGeom>
        </p:spPr>
      </p:pic>
      <p:sp>
        <p:nvSpPr>
          <p:cNvPr id="3" name="灯片编号占位符 2">
            <a:extLst>
              <a:ext uri="{FF2B5EF4-FFF2-40B4-BE49-F238E27FC236}">
                <a16:creationId xmlns:a16="http://schemas.microsoft.com/office/drawing/2014/main" id="{F963D18D-393C-4FAF-B6FB-EE4A066A526B}"/>
              </a:ext>
            </a:extLst>
          </p:cNvPr>
          <p:cNvSpPr>
            <a:spLocks noGrp="1"/>
          </p:cNvSpPr>
          <p:nvPr>
            <p:ph type="sldNum" sz="quarter" idx="12"/>
          </p:nvPr>
        </p:nvSpPr>
        <p:spPr/>
        <p:txBody>
          <a:bodyPr/>
          <a:lstStyle/>
          <a:p>
            <a:fld id="{B10D5614-B734-4280-8F57-1D4947433C97}" type="slidenum">
              <a:rPr lang="en-US" smtClean="0"/>
              <a:t>31</a:t>
            </a:fld>
            <a:endParaRPr lang="en-US"/>
          </a:p>
        </p:txBody>
      </p:sp>
    </p:spTree>
    <p:extLst>
      <p:ext uri="{BB962C8B-B14F-4D97-AF65-F5344CB8AC3E}">
        <p14:creationId xmlns:p14="http://schemas.microsoft.com/office/powerpoint/2010/main" val="27250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f3.jpg">
            <a:extLst>
              <a:ext uri="{FF2B5EF4-FFF2-40B4-BE49-F238E27FC236}">
                <a16:creationId xmlns:a16="http://schemas.microsoft.com/office/drawing/2014/main" id="{C99FFBBD-FC57-4F93-B00D-A9AAD7AA9920}"/>
              </a:ext>
            </a:extLst>
          </p:cNvPr>
          <p:cNvPicPr>
            <a:picLocks noChangeAspect="1"/>
          </p:cNvPicPr>
          <p:nvPr/>
        </p:nvPicPr>
        <p:blipFill>
          <a:blip r:embed="rId2" cstate="print"/>
          <a:stretch>
            <a:fillRect/>
          </a:stretch>
        </p:blipFill>
        <p:spPr>
          <a:xfrm>
            <a:off x="0" y="21942"/>
            <a:ext cx="5985197" cy="4245750"/>
          </a:xfrm>
          <a:prstGeom prst="rect">
            <a:avLst/>
          </a:prstGeom>
        </p:spPr>
      </p:pic>
      <p:pic>
        <p:nvPicPr>
          <p:cNvPr id="56" name="图片 55" descr="望远镜光学及仪器.jpg">
            <a:extLst>
              <a:ext uri="{FF2B5EF4-FFF2-40B4-BE49-F238E27FC236}">
                <a16:creationId xmlns:a16="http://schemas.microsoft.com/office/drawing/2014/main" id="{D66D9E42-76F3-45E2-919A-4560B0A13E3F}"/>
              </a:ext>
            </a:extLst>
          </p:cNvPr>
          <p:cNvPicPr>
            <a:picLocks noChangeAspect="1"/>
          </p:cNvPicPr>
          <p:nvPr/>
        </p:nvPicPr>
        <p:blipFill>
          <a:blip r:embed="rId3" cstate="print"/>
          <a:stretch>
            <a:fillRect/>
          </a:stretch>
        </p:blipFill>
        <p:spPr>
          <a:xfrm>
            <a:off x="3578862" y="3919584"/>
            <a:ext cx="5565138" cy="2952328"/>
          </a:xfrm>
          <a:prstGeom prst="rect">
            <a:avLst/>
          </a:prstGeom>
        </p:spPr>
      </p:pic>
      <p:pic>
        <p:nvPicPr>
          <p:cNvPr id="57" name="图片 56" descr="五通道.jpg">
            <a:extLst>
              <a:ext uri="{FF2B5EF4-FFF2-40B4-BE49-F238E27FC236}">
                <a16:creationId xmlns:a16="http://schemas.microsoft.com/office/drawing/2014/main" id="{0AC3D6C4-8EDE-4F67-AA36-E1F8576EBFBC}"/>
              </a:ext>
            </a:extLst>
          </p:cNvPr>
          <p:cNvPicPr>
            <a:picLocks noChangeAspect="1"/>
          </p:cNvPicPr>
          <p:nvPr/>
        </p:nvPicPr>
        <p:blipFill>
          <a:blip r:embed="rId4" cstate="print"/>
          <a:srcRect t="42530"/>
          <a:stretch>
            <a:fillRect/>
          </a:stretch>
        </p:blipFill>
        <p:spPr>
          <a:xfrm flipH="1">
            <a:off x="4321729" y="2335560"/>
            <a:ext cx="4754927" cy="1440160"/>
          </a:xfrm>
          <a:prstGeom prst="rect">
            <a:avLst/>
          </a:prstGeom>
        </p:spPr>
      </p:pic>
      <p:pic>
        <p:nvPicPr>
          <p:cNvPr id="58" name="图片 57" descr="随机波前（慢）.gif">
            <a:extLst>
              <a:ext uri="{FF2B5EF4-FFF2-40B4-BE49-F238E27FC236}">
                <a16:creationId xmlns:a16="http://schemas.microsoft.com/office/drawing/2014/main" id="{33FDCCAA-AAE0-4264-B49C-2CE2E224EB84}"/>
              </a:ext>
            </a:extLst>
          </p:cNvPr>
          <p:cNvPicPr>
            <a:picLocks noChangeAspect="1"/>
          </p:cNvPicPr>
          <p:nvPr/>
        </p:nvPicPr>
        <p:blipFill>
          <a:blip r:embed="rId5" cstate="print"/>
          <a:stretch>
            <a:fillRect/>
          </a:stretch>
        </p:blipFill>
        <p:spPr>
          <a:xfrm>
            <a:off x="0" y="4259062"/>
            <a:ext cx="2994064" cy="2245548"/>
          </a:xfrm>
          <a:prstGeom prst="rect">
            <a:avLst/>
          </a:prstGeom>
        </p:spPr>
      </p:pic>
      <p:pic>
        <p:nvPicPr>
          <p:cNvPr id="70" name="图片 3" descr="speckle.gif">
            <a:extLst>
              <a:ext uri="{FF2B5EF4-FFF2-40B4-BE49-F238E27FC236}">
                <a16:creationId xmlns:a16="http://schemas.microsoft.com/office/drawing/2014/main" id="{01D256F2-3C3F-4DFE-852F-DFF6BB0F6A15}"/>
              </a:ext>
            </a:extLst>
          </p:cNvPr>
          <p:cNvPicPr>
            <a:picLocks noChangeAspect="1"/>
          </p:cNvPicPr>
          <p:nvPr/>
        </p:nvPicPr>
        <p:blipFill>
          <a:blip r:embed="rId6" cstate="print"/>
          <a:srcRect/>
          <a:stretch>
            <a:fillRect/>
          </a:stretch>
        </p:blipFill>
        <p:spPr bwMode="auto">
          <a:xfrm>
            <a:off x="2750360" y="4482726"/>
            <a:ext cx="1080120" cy="1080120"/>
          </a:xfrm>
          <a:prstGeom prst="rect">
            <a:avLst/>
          </a:prstGeom>
          <a:noFill/>
          <a:ln w="9525">
            <a:noFill/>
            <a:miter lim="800000"/>
            <a:headEnd/>
            <a:tailEnd/>
          </a:ln>
        </p:spPr>
      </p:pic>
      <p:pic>
        <p:nvPicPr>
          <p:cNvPr id="71" name="图片 1" descr="f9.jpg">
            <a:extLst>
              <a:ext uri="{FF2B5EF4-FFF2-40B4-BE49-F238E27FC236}">
                <a16:creationId xmlns:a16="http://schemas.microsoft.com/office/drawing/2014/main" id="{4FB60544-694D-4CC9-A995-AC79BD0C9E88}"/>
              </a:ext>
            </a:extLst>
          </p:cNvPr>
          <p:cNvPicPr>
            <a:picLocks noChangeAspect="1"/>
          </p:cNvPicPr>
          <p:nvPr/>
        </p:nvPicPr>
        <p:blipFill>
          <a:blip r:embed="rId7" cstate="print"/>
          <a:srcRect/>
          <a:stretch>
            <a:fillRect/>
          </a:stretch>
        </p:blipFill>
        <p:spPr bwMode="auto">
          <a:xfrm>
            <a:off x="4742218" y="1142211"/>
            <a:ext cx="4248026" cy="1194475"/>
          </a:xfrm>
          <a:prstGeom prst="rect">
            <a:avLst/>
          </a:prstGeom>
          <a:noFill/>
          <a:ln w="9525">
            <a:noFill/>
            <a:miter lim="800000"/>
            <a:headEnd/>
            <a:tailEnd/>
          </a:ln>
        </p:spPr>
      </p:pic>
      <p:pic>
        <p:nvPicPr>
          <p:cNvPr id="72" name="图片 71" descr="speckles.gif">
            <a:extLst>
              <a:ext uri="{FF2B5EF4-FFF2-40B4-BE49-F238E27FC236}">
                <a16:creationId xmlns:a16="http://schemas.microsoft.com/office/drawing/2014/main" id="{D58E9878-80CB-4ADC-8F7D-E81A5FD15916}"/>
              </a:ext>
            </a:extLst>
          </p:cNvPr>
          <p:cNvPicPr>
            <a:picLocks noChangeAspect="1"/>
          </p:cNvPicPr>
          <p:nvPr/>
        </p:nvPicPr>
        <p:blipFill>
          <a:blip r:embed="rId8" cstate="print">
            <a:lum bright="-20000" contrast="10000"/>
          </a:blip>
          <a:srcRect/>
          <a:stretch>
            <a:fillRect/>
          </a:stretch>
        </p:blipFill>
        <p:spPr bwMode="auto">
          <a:xfrm>
            <a:off x="2297688" y="5837804"/>
            <a:ext cx="1008512" cy="1008646"/>
          </a:xfrm>
          <a:prstGeom prst="rect">
            <a:avLst/>
          </a:prstGeom>
          <a:noFill/>
          <a:ln w="9525">
            <a:noFill/>
            <a:miter lim="800000"/>
            <a:headEnd/>
            <a:tailEnd/>
          </a:ln>
        </p:spPr>
      </p:pic>
      <p:grpSp>
        <p:nvGrpSpPr>
          <p:cNvPr id="83" name="组合 9">
            <a:extLst>
              <a:ext uri="{FF2B5EF4-FFF2-40B4-BE49-F238E27FC236}">
                <a16:creationId xmlns:a16="http://schemas.microsoft.com/office/drawing/2014/main" id="{B132BDD2-8CDC-4F0D-AD9F-14E40A4E8441}"/>
              </a:ext>
            </a:extLst>
          </p:cNvPr>
          <p:cNvGrpSpPr>
            <a:grpSpLocks/>
          </p:cNvGrpSpPr>
          <p:nvPr/>
        </p:nvGrpSpPr>
        <p:grpSpPr bwMode="auto">
          <a:xfrm>
            <a:off x="5940152" y="119064"/>
            <a:ext cx="2957465" cy="991823"/>
            <a:chOff x="251520" y="3271974"/>
            <a:chExt cx="8659036" cy="3253370"/>
          </a:xfrm>
        </p:grpSpPr>
        <p:grpSp>
          <p:nvGrpSpPr>
            <p:cNvPr id="84" name="组合 7">
              <a:extLst>
                <a:ext uri="{FF2B5EF4-FFF2-40B4-BE49-F238E27FC236}">
                  <a16:creationId xmlns:a16="http://schemas.microsoft.com/office/drawing/2014/main" id="{D5287631-523C-40E4-8A63-B3521AF9A2C0}"/>
                </a:ext>
              </a:extLst>
            </p:cNvPr>
            <p:cNvGrpSpPr>
              <a:grpSpLocks/>
            </p:cNvGrpSpPr>
            <p:nvPr/>
          </p:nvGrpSpPr>
          <p:grpSpPr bwMode="auto">
            <a:xfrm>
              <a:off x="251520" y="3271974"/>
              <a:ext cx="8659036" cy="3253370"/>
              <a:chOff x="539552" y="3212976"/>
              <a:chExt cx="8659036" cy="3253370"/>
            </a:xfrm>
          </p:grpSpPr>
          <p:pic>
            <p:nvPicPr>
              <p:cNvPr id="86" name="图片 5" descr="机房.jpg">
                <a:extLst>
                  <a:ext uri="{FF2B5EF4-FFF2-40B4-BE49-F238E27FC236}">
                    <a16:creationId xmlns:a16="http://schemas.microsoft.com/office/drawing/2014/main" id="{7DB74D56-B04E-4315-A18C-6C1FD4AF1AB2}"/>
                  </a:ext>
                </a:extLst>
              </p:cNvPr>
              <p:cNvPicPr>
                <a:picLocks noChangeAspect="1"/>
              </p:cNvPicPr>
              <p:nvPr/>
            </p:nvPicPr>
            <p:blipFill>
              <a:blip r:embed="rId9" cstate="print"/>
              <a:srcRect/>
              <a:stretch>
                <a:fillRect/>
              </a:stretch>
            </p:blipFill>
            <p:spPr bwMode="auto">
              <a:xfrm>
                <a:off x="539552" y="3212976"/>
                <a:ext cx="4355976" cy="3253370"/>
              </a:xfrm>
              <a:prstGeom prst="rect">
                <a:avLst/>
              </a:prstGeom>
              <a:noFill/>
              <a:ln w="9525">
                <a:noFill/>
                <a:miter lim="800000"/>
                <a:headEnd/>
                <a:tailEnd/>
              </a:ln>
            </p:spPr>
          </p:pic>
          <p:pic>
            <p:nvPicPr>
              <p:cNvPr id="87" name="图片 6" descr="存储.jpg">
                <a:extLst>
                  <a:ext uri="{FF2B5EF4-FFF2-40B4-BE49-F238E27FC236}">
                    <a16:creationId xmlns:a16="http://schemas.microsoft.com/office/drawing/2014/main" id="{E70E9063-29BE-4272-89C2-45B6E0B3AD34}"/>
                  </a:ext>
                </a:extLst>
              </p:cNvPr>
              <p:cNvPicPr>
                <a:picLocks noChangeAspect="1"/>
              </p:cNvPicPr>
              <p:nvPr/>
            </p:nvPicPr>
            <p:blipFill>
              <a:blip r:embed="rId10" cstate="print"/>
              <a:srcRect/>
              <a:stretch>
                <a:fillRect/>
              </a:stretch>
            </p:blipFill>
            <p:spPr bwMode="auto">
              <a:xfrm>
                <a:off x="4860032" y="3212976"/>
                <a:ext cx="4338556" cy="3240361"/>
              </a:xfrm>
              <a:prstGeom prst="rect">
                <a:avLst/>
              </a:prstGeom>
              <a:noFill/>
              <a:ln w="9525">
                <a:noFill/>
                <a:miter lim="800000"/>
                <a:headEnd/>
                <a:tailEnd/>
              </a:ln>
            </p:spPr>
          </p:pic>
        </p:grpSp>
        <p:sp>
          <p:nvSpPr>
            <p:cNvPr id="85" name="矩形 8">
              <a:extLst>
                <a:ext uri="{FF2B5EF4-FFF2-40B4-BE49-F238E27FC236}">
                  <a16:creationId xmlns:a16="http://schemas.microsoft.com/office/drawing/2014/main" id="{245A2100-9C14-4EA3-85D4-10AF482264B5}"/>
                </a:ext>
              </a:extLst>
            </p:cNvPr>
            <p:cNvSpPr>
              <a:spLocks noChangeArrowheads="1"/>
            </p:cNvSpPr>
            <p:nvPr/>
          </p:nvSpPr>
          <p:spPr bwMode="auto">
            <a:xfrm>
              <a:off x="3492285" y="4221394"/>
              <a:ext cx="1098378"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a:ea typeface="+mn-ea"/>
                  <a:cs typeface="+mn-cs"/>
                </a:rPr>
                <a:t>10</a:t>
              </a:r>
              <a:r>
                <a:rPr kumimoji="0" lang="en-US" altLang="zh-CN" sz="2800" b="0" i="0" u="none" strike="noStrike" kern="1200" cap="none" spc="0" normalizeH="0" baseline="30000" noProof="0" dirty="0">
                  <a:ln>
                    <a:noFill/>
                  </a:ln>
                  <a:solidFill>
                    <a:srgbClr val="FF0000"/>
                  </a:solidFill>
                  <a:effectLst/>
                  <a:uLnTx/>
                  <a:uFillTx/>
                  <a:latin typeface="Calibri"/>
                  <a:ea typeface="+mn-ea"/>
                  <a:cs typeface="+mn-cs"/>
                </a:rPr>
                <a:t>13</a:t>
              </a:r>
              <a:r>
                <a:rPr kumimoji="0" lang="en-US" altLang="zh-CN" sz="2800" b="0" i="0" u="none" strike="noStrike" kern="1200" cap="none" spc="0" normalizeH="0" baseline="0" noProof="0" dirty="0">
                  <a:ln>
                    <a:noFill/>
                  </a:ln>
                  <a:solidFill>
                    <a:srgbClr val="FF0000"/>
                  </a:solidFill>
                  <a:effectLst/>
                  <a:uLnTx/>
                  <a:uFillTx/>
                  <a:latin typeface="Calibri"/>
                  <a:ea typeface="+mn-ea"/>
                  <a:cs typeface="+mn-cs"/>
                </a:rPr>
                <a:t>/S</a:t>
              </a:r>
              <a:endParaRPr kumimoji="0" lang="zh-CN" altLang="en-US" sz="2800" b="0" i="0" u="none" strike="noStrike" kern="1200" cap="none" spc="0" normalizeH="0" baseline="0" noProof="0" dirty="0">
                <a:ln>
                  <a:noFill/>
                </a:ln>
                <a:solidFill>
                  <a:srgbClr val="FF0000"/>
                </a:solidFill>
                <a:effectLst/>
                <a:uLnTx/>
                <a:uFillTx/>
                <a:latin typeface="Calibri"/>
                <a:ea typeface="+mn-ea"/>
                <a:cs typeface="+mn-cs"/>
              </a:endParaRPr>
            </a:p>
          </p:txBody>
        </p:sp>
      </p:grpSp>
      <p:sp>
        <p:nvSpPr>
          <p:cNvPr id="3" name="灯片编号占位符 2">
            <a:extLst>
              <a:ext uri="{FF2B5EF4-FFF2-40B4-BE49-F238E27FC236}">
                <a16:creationId xmlns:a16="http://schemas.microsoft.com/office/drawing/2014/main" id="{92DDC53A-5163-4CB2-A101-358092391140}"/>
              </a:ext>
            </a:extLst>
          </p:cNvPr>
          <p:cNvSpPr>
            <a:spLocks noGrp="1"/>
          </p:cNvSpPr>
          <p:nvPr>
            <p:ph type="sldNum" sz="quarter" idx="12"/>
          </p:nvPr>
        </p:nvSpPr>
        <p:spPr/>
        <p:txBody>
          <a:bodyPr/>
          <a:lstStyle/>
          <a:p>
            <a:fld id="{B10D5614-B734-4280-8F57-1D4947433C97}" type="slidenum">
              <a:rPr lang="en-US" smtClean="0"/>
              <a:t>32</a:t>
            </a:fld>
            <a:endParaRPr lang="en-US"/>
          </a:p>
        </p:txBody>
      </p:sp>
    </p:spTree>
    <p:extLst>
      <p:ext uri="{BB962C8B-B14F-4D97-AF65-F5344CB8AC3E}">
        <p14:creationId xmlns:p14="http://schemas.microsoft.com/office/powerpoint/2010/main" val="288893157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fltVal val="0"/>
                                          </p:val>
                                        </p:tav>
                                        <p:tav tm="100000">
                                          <p:val>
                                            <p:strVal val="#ppt_w"/>
                                          </p:val>
                                        </p:tav>
                                      </p:tavLst>
                                    </p:anim>
                                    <p:anim calcmode="lin" valueType="num">
                                      <p:cBhvr>
                                        <p:cTn id="8" dur="100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矩形 170">
            <a:extLst>
              <a:ext uri="{FF2B5EF4-FFF2-40B4-BE49-F238E27FC236}">
                <a16:creationId xmlns:a16="http://schemas.microsoft.com/office/drawing/2014/main" id="{798AE5F0-5555-4CA5-B57A-C533F1DBD3CE}"/>
              </a:ext>
            </a:extLst>
          </p:cNvPr>
          <p:cNvSpPr/>
          <p:nvPr/>
        </p:nvSpPr>
        <p:spPr>
          <a:xfrm>
            <a:off x="6945887" y="597520"/>
            <a:ext cx="1398544"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8" name="图形 137" descr="监视器">
            <a:extLst>
              <a:ext uri="{FF2B5EF4-FFF2-40B4-BE49-F238E27FC236}">
                <a16:creationId xmlns:a16="http://schemas.microsoft.com/office/drawing/2014/main" id="{0C276E63-BE6A-403F-BA35-8A56DD6D6C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5759" y="131815"/>
            <a:ext cx="2180697" cy="2180697"/>
          </a:xfrm>
          <a:prstGeom prst="rect">
            <a:avLst/>
          </a:prstGeom>
        </p:spPr>
      </p:pic>
      <p:grpSp>
        <p:nvGrpSpPr>
          <p:cNvPr id="19" name="组合 18">
            <a:extLst>
              <a:ext uri="{FF2B5EF4-FFF2-40B4-BE49-F238E27FC236}">
                <a16:creationId xmlns:a16="http://schemas.microsoft.com/office/drawing/2014/main" id="{3916B0C8-2129-4B5B-8D6C-25A2D8D0860C}"/>
              </a:ext>
            </a:extLst>
          </p:cNvPr>
          <p:cNvGrpSpPr/>
          <p:nvPr/>
        </p:nvGrpSpPr>
        <p:grpSpPr>
          <a:xfrm>
            <a:off x="3216278" y="345651"/>
            <a:ext cx="2052228" cy="2122453"/>
            <a:chOff x="1007604" y="796403"/>
            <a:chExt cx="2052228" cy="2122453"/>
          </a:xfrm>
        </p:grpSpPr>
        <p:sp>
          <p:nvSpPr>
            <p:cNvPr id="2" name="矩形 1">
              <a:extLst>
                <a:ext uri="{FF2B5EF4-FFF2-40B4-BE49-F238E27FC236}">
                  <a16:creationId xmlns:a16="http://schemas.microsoft.com/office/drawing/2014/main" id="{7A4E1CF2-9D98-4129-B648-ECB002B8B4EF}"/>
                </a:ext>
              </a:extLst>
            </p:cNvPr>
            <p:cNvSpPr/>
            <p:nvPr/>
          </p:nvSpPr>
          <p:spPr>
            <a:xfrm rot="2206426">
              <a:off x="1007604" y="1289347"/>
              <a:ext cx="1944216" cy="576064"/>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矩形 10">
              <a:extLst>
                <a:ext uri="{FF2B5EF4-FFF2-40B4-BE49-F238E27FC236}">
                  <a16:creationId xmlns:a16="http://schemas.microsoft.com/office/drawing/2014/main" id="{5079D069-4FA6-43C2-ACEC-A9D82E217979}"/>
                </a:ext>
              </a:extLst>
            </p:cNvPr>
            <p:cNvSpPr/>
            <p:nvPr/>
          </p:nvSpPr>
          <p:spPr>
            <a:xfrm rot="2206426">
              <a:off x="1171460" y="796403"/>
              <a:ext cx="297383" cy="576064"/>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等腰三角形 11">
              <a:extLst>
                <a:ext uri="{FF2B5EF4-FFF2-40B4-BE49-F238E27FC236}">
                  <a16:creationId xmlns:a16="http://schemas.microsoft.com/office/drawing/2014/main" id="{8CCB8A6C-C7EC-4C91-AD36-F760914A46AA}"/>
                </a:ext>
              </a:extLst>
            </p:cNvPr>
            <p:cNvSpPr/>
            <p:nvPr/>
          </p:nvSpPr>
          <p:spPr>
            <a:xfrm>
              <a:off x="1823398" y="1591878"/>
              <a:ext cx="728065" cy="1326978"/>
            </a:xfrm>
            <a:prstGeom prst="triangle">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椭圆 12">
              <a:extLst>
                <a:ext uri="{FF2B5EF4-FFF2-40B4-BE49-F238E27FC236}">
                  <a16:creationId xmlns:a16="http://schemas.microsoft.com/office/drawing/2014/main" id="{7072FDA8-FC46-40BA-B618-663694104647}"/>
                </a:ext>
              </a:extLst>
            </p:cNvPr>
            <p:cNvSpPr/>
            <p:nvPr/>
          </p:nvSpPr>
          <p:spPr>
            <a:xfrm>
              <a:off x="1979712" y="1536251"/>
              <a:ext cx="415439" cy="380627"/>
            </a:xfrm>
            <a:prstGeom prst="ellipse">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矩形 13">
              <a:extLst>
                <a:ext uri="{FF2B5EF4-FFF2-40B4-BE49-F238E27FC236}">
                  <a16:creationId xmlns:a16="http://schemas.microsoft.com/office/drawing/2014/main" id="{C12045AB-940D-4B00-9FF1-B078480533E3}"/>
                </a:ext>
              </a:extLst>
            </p:cNvPr>
            <p:cNvSpPr/>
            <p:nvPr/>
          </p:nvSpPr>
          <p:spPr>
            <a:xfrm rot="2206426">
              <a:off x="2670523" y="1840030"/>
              <a:ext cx="104494" cy="576064"/>
            </a:xfrm>
            <a:prstGeom prst="rect">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直接连接符 15">
              <a:extLst>
                <a:ext uri="{FF2B5EF4-FFF2-40B4-BE49-F238E27FC236}">
                  <a16:creationId xmlns:a16="http://schemas.microsoft.com/office/drawing/2014/main" id="{E039D94E-0FDF-490E-86E5-7247351C494F}"/>
                </a:ext>
              </a:extLst>
            </p:cNvPr>
            <p:cNvCxnSpPr>
              <a:cxnSpLocks/>
            </p:cNvCxnSpPr>
            <p:nvPr/>
          </p:nvCxnSpPr>
          <p:spPr>
            <a:xfrm>
              <a:off x="1028615" y="2918856"/>
              <a:ext cx="2031217"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879A11B0-45D2-4F54-A08C-A9DE9B88EB5B}"/>
              </a:ext>
            </a:extLst>
          </p:cNvPr>
          <p:cNvSpPr/>
          <p:nvPr/>
        </p:nvSpPr>
        <p:spPr>
          <a:xfrm>
            <a:off x="3659612" y="3371792"/>
            <a:ext cx="1649489" cy="504054"/>
          </a:xfrm>
          <a:prstGeom prst="rect">
            <a:avLst/>
          </a:prstGeom>
          <a:solidFill>
            <a:srgbClr val="E7ECC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4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阵列控制器</a:t>
            </a:r>
          </a:p>
        </p:txBody>
      </p:sp>
      <p:sp>
        <p:nvSpPr>
          <p:cNvPr id="21" name="矩形 20">
            <a:extLst>
              <a:ext uri="{FF2B5EF4-FFF2-40B4-BE49-F238E27FC236}">
                <a16:creationId xmlns:a16="http://schemas.microsoft.com/office/drawing/2014/main" id="{4CAC6A2B-6687-4F00-B5BE-7487D45C8115}"/>
              </a:ext>
            </a:extLst>
          </p:cNvPr>
          <p:cNvSpPr/>
          <p:nvPr/>
        </p:nvSpPr>
        <p:spPr>
          <a:xfrm>
            <a:off x="3958774" y="2663108"/>
            <a:ext cx="894956" cy="252800"/>
          </a:xfrm>
          <a:prstGeom prst="rect">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B6AA3">
                    <a:lumMod val="75000"/>
                  </a:srgbClr>
                </a:solidFill>
                <a:effectLst/>
                <a:uLnTx/>
                <a:uFillTx/>
                <a:latin typeface="Arial Black" panose="020B0A04020102020204" pitchFamily="34" charset="0"/>
                <a:ea typeface="+mn-ea"/>
                <a:cs typeface="+mn-cs"/>
              </a:rPr>
              <a:t>CCD</a:t>
            </a:r>
            <a:endParaRPr kumimoji="0" lang="zh-CN" altLang="en-US" sz="1400" b="0" i="0" u="none" strike="noStrike" kern="1200" cap="none" spc="0" normalizeH="0" baseline="0" noProof="0" dirty="0">
              <a:ln>
                <a:noFill/>
              </a:ln>
              <a:solidFill>
                <a:srgbClr val="1B6AA3">
                  <a:lumMod val="75000"/>
                </a:srgbClr>
              </a:solidFill>
              <a:effectLst/>
              <a:uLnTx/>
              <a:uFillTx/>
              <a:latin typeface="Arial Black" panose="020B0A04020102020204" pitchFamily="34" charset="0"/>
              <a:ea typeface="+mn-ea"/>
              <a:cs typeface="+mn-cs"/>
            </a:endParaRPr>
          </a:p>
        </p:txBody>
      </p:sp>
      <p:sp>
        <p:nvSpPr>
          <p:cNvPr id="22" name="矩形 21">
            <a:extLst>
              <a:ext uri="{FF2B5EF4-FFF2-40B4-BE49-F238E27FC236}">
                <a16:creationId xmlns:a16="http://schemas.microsoft.com/office/drawing/2014/main" id="{9AE5CA43-BDA3-4847-91F6-3B403088CFAE}"/>
              </a:ext>
            </a:extLst>
          </p:cNvPr>
          <p:cNvSpPr/>
          <p:nvPr/>
        </p:nvSpPr>
        <p:spPr>
          <a:xfrm rot="2206426">
            <a:off x="3393082" y="287911"/>
            <a:ext cx="104494" cy="576064"/>
          </a:xfrm>
          <a:prstGeom prst="rect">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直接连接符 27">
            <a:extLst>
              <a:ext uri="{FF2B5EF4-FFF2-40B4-BE49-F238E27FC236}">
                <a16:creationId xmlns:a16="http://schemas.microsoft.com/office/drawing/2014/main" id="{23E5A383-F7A0-4217-9987-EAAF32F1703A}"/>
              </a:ext>
            </a:extLst>
          </p:cNvPr>
          <p:cNvCxnSpPr>
            <a:cxnSpLocks/>
          </p:cNvCxnSpPr>
          <p:nvPr/>
        </p:nvCxnSpPr>
        <p:spPr>
          <a:xfrm>
            <a:off x="3199263" y="34702"/>
            <a:ext cx="380473" cy="287609"/>
          </a:xfrm>
          <a:prstGeom prst="line">
            <a:avLst/>
          </a:prstGeom>
          <a:ln>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90BB9BC-18A8-4B51-9482-80FCD448BC6B}"/>
              </a:ext>
            </a:extLst>
          </p:cNvPr>
          <p:cNvCxnSpPr>
            <a:cxnSpLocks/>
          </p:cNvCxnSpPr>
          <p:nvPr/>
        </p:nvCxnSpPr>
        <p:spPr>
          <a:xfrm>
            <a:off x="2834681" y="489878"/>
            <a:ext cx="380473" cy="287609"/>
          </a:xfrm>
          <a:prstGeom prst="line">
            <a:avLst/>
          </a:prstGeom>
          <a:ln>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692C792-DC47-4B65-A49D-33678012AD84}"/>
              </a:ext>
            </a:extLst>
          </p:cNvPr>
          <p:cNvCxnSpPr>
            <a:stCxn id="14" idx="2"/>
          </p:cNvCxnSpPr>
          <p:nvPr/>
        </p:nvCxnSpPr>
        <p:spPr>
          <a:xfrm flipH="1" flipV="1">
            <a:off x="4396104" y="1275812"/>
            <a:ext cx="362908" cy="632213"/>
          </a:xfrm>
          <a:prstGeom prst="straightConnector1">
            <a:avLst/>
          </a:prstGeom>
          <a:ln>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9C7DA48-78D3-4546-8FB4-657B1D370EEB}"/>
              </a:ext>
            </a:extLst>
          </p:cNvPr>
          <p:cNvCxnSpPr>
            <a:stCxn id="14" idx="0"/>
          </p:cNvCxnSpPr>
          <p:nvPr/>
        </p:nvCxnSpPr>
        <p:spPr>
          <a:xfrm flipH="1" flipV="1">
            <a:off x="4396104" y="1275812"/>
            <a:ext cx="707772" cy="170783"/>
          </a:xfrm>
          <a:prstGeom prst="straightConnector1">
            <a:avLst/>
          </a:prstGeom>
          <a:ln>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90F644A-FF79-410E-98EC-ED65C9F38BD6}"/>
              </a:ext>
            </a:extLst>
          </p:cNvPr>
          <p:cNvCxnSpPr>
            <a:cxnSpLocks/>
            <a:endCxn id="21" idx="0"/>
          </p:cNvCxnSpPr>
          <p:nvPr/>
        </p:nvCxnSpPr>
        <p:spPr>
          <a:xfrm>
            <a:off x="4389909" y="1302111"/>
            <a:ext cx="16343" cy="1360997"/>
          </a:xfrm>
          <a:prstGeom prst="straightConnector1">
            <a:avLst/>
          </a:prstGeom>
          <a:ln>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AEAF13AF-5CBE-4DDC-AED3-47D38B39450E}"/>
              </a:ext>
            </a:extLst>
          </p:cNvPr>
          <p:cNvSpPr/>
          <p:nvPr/>
        </p:nvSpPr>
        <p:spPr>
          <a:xfrm>
            <a:off x="5887008" y="3357657"/>
            <a:ext cx="1649489" cy="504054"/>
          </a:xfrm>
          <a:prstGeom prst="rect">
            <a:avLst/>
          </a:prstGeom>
          <a:solidFill>
            <a:srgbClr val="C2DC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跟踪伺服系统</a:t>
            </a:r>
          </a:p>
        </p:txBody>
      </p:sp>
      <p:cxnSp>
        <p:nvCxnSpPr>
          <p:cNvPr id="46" name="直接箭头连接符 45">
            <a:extLst>
              <a:ext uri="{FF2B5EF4-FFF2-40B4-BE49-F238E27FC236}">
                <a16:creationId xmlns:a16="http://schemas.microsoft.com/office/drawing/2014/main" id="{6A16E76E-9BF1-4339-B81E-FEC9994D3A14}"/>
              </a:ext>
            </a:extLst>
          </p:cNvPr>
          <p:cNvCxnSpPr>
            <a:cxnSpLocks/>
          </p:cNvCxnSpPr>
          <p:nvPr/>
        </p:nvCxnSpPr>
        <p:spPr>
          <a:xfrm flipV="1">
            <a:off x="7176718" y="3012962"/>
            <a:ext cx="0" cy="344695"/>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0B0116E4-0DA7-426F-84D4-B206134683D8}"/>
              </a:ext>
            </a:extLst>
          </p:cNvPr>
          <p:cNvSpPr txBox="1"/>
          <p:nvPr/>
        </p:nvSpPr>
        <p:spPr>
          <a:xfrm>
            <a:off x="6930684" y="2680742"/>
            <a:ext cx="732668" cy="425279"/>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方位</a:t>
            </a:r>
          </a:p>
        </p:txBody>
      </p:sp>
      <p:sp>
        <p:nvSpPr>
          <p:cNvPr id="49" name="文本框 48">
            <a:extLst>
              <a:ext uri="{FF2B5EF4-FFF2-40B4-BE49-F238E27FC236}">
                <a16:creationId xmlns:a16="http://schemas.microsoft.com/office/drawing/2014/main" id="{32B5D405-91C7-4004-9EDA-14112A4BD7FB}"/>
              </a:ext>
            </a:extLst>
          </p:cNvPr>
          <p:cNvSpPr txBox="1"/>
          <p:nvPr/>
        </p:nvSpPr>
        <p:spPr>
          <a:xfrm>
            <a:off x="6087587" y="2672134"/>
            <a:ext cx="732668" cy="425279"/>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高度</a:t>
            </a:r>
          </a:p>
        </p:txBody>
      </p:sp>
      <p:sp>
        <p:nvSpPr>
          <p:cNvPr id="57" name="矩形 56">
            <a:extLst>
              <a:ext uri="{FF2B5EF4-FFF2-40B4-BE49-F238E27FC236}">
                <a16:creationId xmlns:a16="http://schemas.microsoft.com/office/drawing/2014/main" id="{E4881583-8456-45F4-90B1-3A2F38512EAC}"/>
              </a:ext>
            </a:extLst>
          </p:cNvPr>
          <p:cNvSpPr/>
          <p:nvPr/>
        </p:nvSpPr>
        <p:spPr>
          <a:xfrm>
            <a:off x="1416078" y="3371792"/>
            <a:ext cx="1649489" cy="504054"/>
          </a:xfrm>
          <a:prstGeom prst="rect">
            <a:avLst/>
          </a:prstGeom>
          <a:solidFill>
            <a:srgbClr val="CBE7E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设备及环境传感器</a:t>
            </a:r>
          </a:p>
        </p:txBody>
      </p:sp>
      <p:sp>
        <p:nvSpPr>
          <p:cNvPr id="58" name="矩形 57">
            <a:extLst>
              <a:ext uri="{FF2B5EF4-FFF2-40B4-BE49-F238E27FC236}">
                <a16:creationId xmlns:a16="http://schemas.microsoft.com/office/drawing/2014/main" id="{33DF709C-3FF2-46CB-845D-DC09A6AED593}"/>
              </a:ext>
            </a:extLst>
          </p:cNvPr>
          <p:cNvSpPr/>
          <p:nvPr/>
        </p:nvSpPr>
        <p:spPr>
          <a:xfrm>
            <a:off x="3659612" y="4232303"/>
            <a:ext cx="1649489" cy="483667"/>
          </a:xfrm>
          <a:prstGeom prst="rect">
            <a:avLst/>
          </a:prstGeom>
          <a:solidFill>
            <a:srgbClr val="E5CDE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主控计算机</a:t>
            </a:r>
          </a:p>
        </p:txBody>
      </p:sp>
      <p:sp>
        <p:nvSpPr>
          <p:cNvPr id="62" name="箭头: 上下 61">
            <a:extLst>
              <a:ext uri="{FF2B5EF4-FFF2-40B4-BE49-F238E27FC236}">
                <a16:creationId xmlns:a16="http://schemas.microsoft.com/office/drawing/2014/main" id="{AB65224A-1B25-431E-A2EF-2477C24347D3}"/>
              </a:ext>
            </a:extLst>
          </p:cNvPr>
          <p:cNvSpPr/>
          <p:nvPr/>
        </p:nvSpPr>
        <p:spPr>
          <a:xfrm>
            <a:off x="4285009" y="2923988"/>
            <a:ext cx="227414" cy="433669"/>
          </a:xfrm>
          <a:prstGeom prst="upDownArrow">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4" name="直接箭头连接符 63">
            <a:extLst>
              <a:ext uri="{FF2B5EF4-FFF2-40B4-BE49-F238E27FC236}">
                <a16:creationId xmlns:a16="http://schemas.microsoft.com/office/drawing/2014/main" id="{ADEBB011-1E32-431E-92B8-5D3EF8FE00DD}"/>
              </a:ext>
            </a:extLst>
          </p:cNvPr>
          <p:cNvCxnSpPr>
            <a:cxnSpLocks/>
            <a:stCxn id="20" idx="2"/>
            <a:endCxn id="58" idx="0"/>
          </p:cNvCxnSpPr>
          <p:nvPr/>
        </p:nvCxnSpPr>
        <p:spPr>
          <a:xfrm>
            <a:off x="4484357" y="3875846"/>
            <a:ext cx="0" cy="356457"/>
          </a:xfrm>
          <a:prstGeom prst="straightConnector1">
            <a:avLst/>
          </a:prstGeom>
          <a:ln w="25400">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02C8E589-E46F-49BF-96C1-15342125AD1C}"/>
              </a:ext>
            </a:extLst>
          </p:cNvPr>
          <p:cNvCxnSpPr>
            <a:cxnSpLocks/>
          </p:cNvCxnSpPr>
          <p:nvPr/>
        </p:nvCxnSpPr>
        <p:spPr>
          <a:xfrm flipV="1">
            <a:off x="6312622" y="3027097"/>
            <a:ext cx="0" cy="344695"/>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4BC655D-DC6E-4A7A-8A88-54077A25AD52}"/>
              </a:ext>
            </a:extLst>
          </p:cNvPr>
          <p:cNvCxnSpPr>
            <a:cxnSpLocks/>
            <a:stCxn id="57" idx="2"/>
          </p:cNvCxnSpPr>
          <p:nvPr/>
        </p:nvCxnSpPr>
        <p:spPr>
          <a:xfrm>
            <a:off x="2240823" y="3875846"/>
            <a:ext cx="0" cy="610895"/>
          </a:xfrm>
          <a:prstGeom prst="straightConnector1">
            <a:avLst/>
          </a:prstGeom>
          <a:ln w="25400">
            <a:solidFill>
              <a:schemeClr val="tx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D59F7C4-BD3B-4CB8-8541-B02AC1CEF85E}"/>
              </a:ext>
            </a:extLst>
          </p:cNvPr>
          <p:cNvCxnSpPr>
            <a:cxnSpLocks/>
            <a:endCxn id="58" idx="1"/>
          </p:cNvCxnSpPr>
          <p:nvPr/>
        </p:nvCxnSpPr>
        <p:spPr>
          <a:xfrm>
            <a:off x="2240823" y="4474137"/>
            <a:ext cx="1418789" cy="0"/>
          </a:xfrm>
          <a:prstGeom prst="line">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AA7773A9-BBB2-456A-B136-05B4807CC94F}"/>
              </a:ext>
            </a:extLst>
          </p:cNvPr>
          <p:cNvSpPr/>
          <p:nvPr/>
        </p:nvSpPr>
        <p:spPr>
          <a:xfrm>
            <a:off x="367298" y="5465531"/>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图像采集任务</a:t>
            </a: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读</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DMA</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传输</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保存图像文件</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84" name="文本框 83">
            <a:extLst>
              <a:ext uri="{FF2B5EF4-FFF2-40B4-BE49-F238E27FC236}">
                <a16:creationId xmlns:a16="http://schemas.microsoft.com/office/drawing/2014/main" id="{4812A9D0-B63C-4B46-A5DE-1FD33C00EB75}"/>
              </a:ext>
            </a:extLst>
          </p:cNvPr>
          <p:cNvSpPr txBox="1"/>
          <p:nvPr/>
        </p:nvSpPr>
        <p:spPr>
          <a:xfrm>
            <a:off x="1464692" y="5085033"/>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TASK2</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94" name="矩形 93">
            <a:extLst>
              <a:ext uri="{FF2B5EF4-FFF2-40B4-BE49-F238E27FC236}">
                <a16:creationId xmlns:a16="http://schemas.microsoft.com/office/drawing/2014/main" id="{95D7424A-F232-4066-9152-2BF5C0954DBF}"/>
              </a:ext>
            </a:extLst>
          </p:cNvPr>
          <p:cNvSpPr/>
          <p:nvPr/>
        </p:nvSpPr>
        <p:spPr>
          <a:xfrm>
            <a:off x="1588406" y="5465531"/>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观测控制任务</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启动</a:t>
            </a: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参数设置</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观测命令</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5" name="矩形 94">
            <a:extLst>
              <a:ext uri="{FF2B5EF4-FFF2-40B4-BE49-F238E27FC236}">
                <a16:creationId xmlns:a16="http://schemas.microsoft.com/office/drawing/2014/main" id="{80D19D8D-0FB4-49F8-BF6F-CC1EFC1D9184}"/>
              </a:ext>
            </a:extLst>
          </p:cNvPr>
          <p:cNvSpPr/>
          <p:nvPr/>
        </p:nvSpPr>
        <p:spPr>
          <a:xfrm>
            <a:off x="2801018" y="5465531"/>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图像管理任务</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图像显示</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直方图伪彩色</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图像编辑</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6" name="矩形 95">
            <a:extLst>
              <a:ext uri="{FF2B5EF4-FFF2-40B4-BE49-F238E27FC236}">
                <a16:creationId xmlns:a16="http://schemas.microsoft.com/office/drawing/2014/main" id="{8999BDF4-74D4-460F-AD20-4BB031363D9A}"/>
              </a:ext>
            </a:extLst>
          </p:cNvPr>
          <p:cNvSpPr/>
          <p:nvPr/>
        </p:nvSpPr>
        <p:spPr>
          <a:xfrm>
            <a:off x="4020502" y="5465531"/>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图像处理任务</a:t>
            </a:r>
            <a:endParaRPr kumimoji="0" lang="en-US"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图像预处理</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图像滤波</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图像变换</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7" name="矩形 96">
            <a:extLst>
              <a:ext uri="{FF2B5EF4-FFF2-40B4-BE49-F238E27FC236}">
                <a16:creationId xmlns:a16="http://schemas.microsoft.com/office/drawing/2014/main" id="{5BA00F3B-E56D-4F24-AA2C-612E980C460F}"/>
              </a:ext>
            </a:extLst>
          </p:cNvPr>
          <p:cNvSpPr/>
          <p:nvPr/>
        </p:nvSpPr>
        <p:spPr>
          <a:xfrm>
            <a:off x="5239986" y="5467483"/>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控制</a:t>
            </a: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通信任务</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指定观测目标</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载入观测任务</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确定跟踪参数</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8" name="矩形 97">
            <a:extLst>
              <a:ext uri="{FF2B5EF4-FFF2-40B4-BE49-F238E27FC236}">
                <a16:creationId xmlns:a16="http://schemas.microsoft.com/office/drawing/2014/main" id="{D5C47683-8633-4A27-A856-CF74D3826A93}"/>
              </a:ext>
            </a:extLst>
          </p:cNvPr>
          <p:cNvSpPr/>
          <p:nvPr/>
        </p:nvSpPr>
        <p:spPr>
          <a:xfrm>
            <a:off x="6452598" y="5465531"/>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动态装载</a:t>
            </a: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任务</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编辑用户任务</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动态装载任务</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完成指定操作</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9" name="矩形 98">
            <a:extLst>
              <a:ext uri="{FF2B5EF4-FFF2-40B4-BE49-F238E27FC236}">
                <a16:creationId xmlns:a16="http://schemas.microsoft.com/office/drawing/2014/main" id="{D8135838-1E30-46E7-B4BC-EA9E2183F940}"/>
              </a:ext>
            </a:extLst>
          </p:cNvPr>
          <p:cNvSpPr/>
          <p:nvPr/>
        </p:nvSpPr>
        <p:spPr>
          <a:xfrm>
            <a:off x="7678954" y="5465530"/>
            <a:ext cx="1152127" cy="1228275"/>
          </a:xfrm>
          <a:prstGeom prst="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mn-cs"/>
              </a:rPr>
              <a:t>系统监测任务</a:t>
            </a: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温度监测</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设备状态监测</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运行环境监测</a:t>
            </a:r>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00" name="文本框 99">
            <a:extLst>
              <a:ext uri="{FF2B5EF4-FFF2-40B4-BE49-F238E27FC236}">
                <a16:creationId xmlns:a16="http://schemas.microsoft.com/office/drawing/2014/main" id="{A5AF2D36-A099-4703-B369-B0AF7BA23C4A}"/>
              </a:ext>
            </a:extLst>
          </p:cNvPr>
          <p:cNvSpPr txBox="1"/>
          <p:nvPr/>
        </p:nvSpPr>
        <p:spPr>
          <a:xfrm>
            <a:off x="266010" y="5085033"/>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TASK1</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102" name="直接连接符 101">
            <a:extLst>
              <a:ext uri="{FF2B5EF4-FFF2-40B4-BE49-F238E27FC236}">
                <a16:creationId xmlns:a16="http://schemas.microsoft.com/office/drawing/2014/main" id="{32D72D1C-FD62-4915-831B-AF056BEB9C8C}"/>
              </a:ext>
            </a:extLst>
          </p:cNvPr>
          <p:cNvCxnSpPr>
            <a:cxnSpLocks/>
          </p:cNvCxnSpPr>
          <p:nvPr/>
        </p:nvCxnSpPr>
        <p:spPr>
          <a:xfrm flipV="1">
            <a:off x="1187624" y="5157192"/>
            <a:ext cx="7218194" cy="15461"/>
          </a:xfrm>
          <a:prstGeom prst="line">
            <a:avLst/>
          </a:prstGeom>
          <a:ln w="25400">
            <a:solidFill>
              <a:schemeClr val="tx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A11012D2-7384-4160-8ED3-00E97F745AAD}"/>
              </a:ext>
            </a:extLst>
          </p:cNvPr>
          <p:cNvSpPr txBox="1"/>
          <p:nvPr/>
        </p:nvSpPr>
        <p:spPr>
          <a:xfrm>
            <a:off x="2655814" y="5085033"/>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TASK3</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4" name="文本框 103">
            <a:extLst>
              <a:ext uri="{FF2B5EF4-FFF2-40B4-BE49-F238E27FC236}">
                <a16:creationId xmlns:a16="http://schemas.microsoft.com/office/drawing/2014/main" id="{8BDBE242-422D-4D04-A778-CA0F5B940056}"/>
              </a:ext>
            </a:extLst>
          </p:cNvPr>
          <p:cNvSpPr txBox="1"/>
          <p:nvPr/>
        </p:nvSpPr>
        <p:spPr>
          <a:xfrm>
            <a:off x="3868697" y="5085033"/>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TASK4</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5" name="文本框 104">
            <a:extLst>
              <a:ext uri="{FF2B5EF4-FFF2-40B4-BE49-F238E27FC236}">
                <a16:creationId xmlns:a16="http://schemas.microsoft.com/office/drawing/2014/main" id="{770782AF-DC46-4190-8958-E7B8434F6518}"/>
              </a:ext>
            </a:extLst>
          </p:cNvPr>
          <p:cNvSpPr txBox="1"/>
          <p:nvPr/>
        </p:nvSpPr>
        <p:spPr>
          <a:xfrm>
            <a:off x="5113164" y="5074919"/>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TASK5</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6" name="文本框 105">
            <a:extLst>
              <a:ext uri="{FF2B5EF4-FFF2-40B4-BE49-F238E27FC236}">
                <a16:creationId xmlns:a16="http://schemas.microsoft.com/office/drawing/2014/main" id="{7D119990-DA03-415C-8C4A-25B082416333}"/>
              </a:ext>
            </a:extLst>
          </p:cNvPr>
          <p:cNvSpPr txBox="1"/>
          <p:nvPr/>
        </p:nvSpPr>
        <p:spPr>
          <a:xfrm>
            <a:off x="6331743" y="5074919"/>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TASK6</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7" name="文本框 106">
            <a:extLst>
              <a:ext uri="{FF2B5EF4-FFF2-40B4-BE49-F238E27FC236}">
                <a16:creationId xmlns:a16="http://schemas.microsoft.com/office/drawing/2014/main" id="{6A5E27C8-E6F0-44C3-AA36-6FAEF392A6D9}"/>
              </a:ext>
            </a:extLst>
          </p:cNvPr>
          <p:cNvSpPr txBox="1"/>
          <p:nvPr/>
        </p:nvSpPr>
        <p:spPr>
          <a:xfrm>
            <a:off x="7536497" y="5085033"/>
            <a:ext cx="1075109" cy="42230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TASK7</a:t>
            </a:r>
          </a:p>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109" name="直接箭头连接符 108">
            <a:extLst>
              <a:ext uri="{FF2B5EF4-FFF2-40B4-BE49-F238E27FC236}">
                <a16:creationId xmlns:a16="http://schemas.microsoft.com/office/drawing/2014/main" id="{97D5FD4B-325C-4EB6-93A8-EB1A0AFF7596}"/>
              </a:ext>
            </a:extLst>
          </p:cNvPr>
          <p:cNvCxnSpPr/>
          <p:nvPr/>
        </p:nvCxnSpPr>
        <p:spPr>
          <a:xfrm>
            <a:off x="1187624" y="5157192"/>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66DE31E6-143C-4E2E-B407-EBFDFAA885B0}"/>
              </a:ext>
            </a:extLst>
          </p:cNvPr>
          <p:cNvCxnSpPr/>
          <p:nvPr/>
        </p:nvCxnSpPr>
        <p:spPr>
          <a:xfrm>
            <a:off x="2411760" y="5164922"/>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E2306A0D-CA97-4B79-A684-E0BFD66CC3AD}"/>
              </a:ext>
            </a:extLst>
          </p:cNvPr>
          <p:cNvCxnSpPr/>
          <p:nvPr/>
        </p:nvCxnSpPr>
        <p:spPr>
          <a:xfrm>
            <a:off x="3636707" y="5157312"/>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718EACEB-C870-4F6C-A533-CFD2A590E6B2}"/>
              </a:ext>
            </a:extLst>
          </p:cNvPr>
          <p:cNvCxnSpPr/>
          <p:nvPr/>
        </p:nvCxnSpPr>
        <p:spPr>
          <a:xfrm>
            <a:off x="4841204" y="5157192"/>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D0A3D3CB-F2B5-45CA-8C14-374C3303880C}"/>
              </a:ext>
            </a:extLst>
          </p:cNvPr>
          <p:cNvCxnSpPr/>
          <p:nvPr/>
        </p:nvCxnSpPr>
        <p:spPr>
          <a:xfrm>
            <a:off x="6012160" y="5157192"/>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E2266B04-5984-417F-97E8-56041915C114}"/>
              </a:ext>
            </a:extLst>
          </p:cNvPr>
          <p:cNvCxnSpPr/>
          <p:nvPr/>
        </p:nvCxnSpPr>
        <p:spPr>
          <a:xfrm>
            <a:off x="7297018" y="5172653"/>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54CB290-A8A2-45ED-A874-20ECB08162A6}"/>
              </a:ext>
            </a:extLst>
          </p:cNvPr>
          <p:cNvCxnSpPr/>
          <p:nvPr/>
        </p:nvCxnSpPr>
        <p:spPr>
          <a:xfrm>
            <a:off x="8431392" y="5172653"/>
            <a:ext cx="0" cy="308338"/>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EA7E5202-1AE4-4833-A339-7FB6A983360C}"/>
              </a:ext>
            </a:extLst>
          </p:cNvPr>
          <p:cNvCxnSpPr>
            <a:cxnSpLocks/>
            <a:stCxn id="58" idx="2"/>
          </p:cNvCxnSpPr>
          <p:nvPr/>
        </p:nvCxnSpPr>
        <p:spPr>
          <a:xfrm>
            <a:off x="4484357" y="4715970"/>
            <a:ext cx="0" cy="456683"/>
          </a:xfrm>
          <a:prstGeom prst="straightConnector1">
            <a:avLst/>
          </a:prstGeom>
          <a:ln w="25400">
            <a:solidFill>
              <a:schemeClr val="tx2">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563AD0A8-3B7F-4349-90CF-9CBD25D799EA}"/>
              </a:ext>
            </a:extLst>
          </p:cNvPr>
          <p:cNvCxnSpPr>
            <a:cxnSpLocks/>
          </p:cNvCxnSpPr>
          <p:nvPr/>
        </p:nvCxnSpPr>
        <p:spPr>
          <a:xfrm>
            <a:off x="6732240" y="3861711"/>
            <a:ext cx="0" cy="610895"/>
          </a:xfrm>
          <a:prstGeom prst="straightConnector1">
            <a:avLst/>
          </a:prstGeom>
          <a:ln w="25400">
            <a:solidFill>
              <a:schemeClr val="tx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0B5BE0-F3C4-41B0-B6E8-0B71544D2120}"/>
              </a:ext>
            </a:extLst>
          </p:cNvPr>
          <p:cNvCxnSpPr>
            <a:cxnSpLocks/>
          </p:cNvCxnSpPr>
          <p:nvPr/>
        </p:nvCxnSpPr>
        <p:spPr>
          <a:xfrm>
            <a:off x="5313451" y="4472606"/>
            <a:ext cx="1418789" cy="0"/>
          </a:xfrm>
          <a:prstGeom prst="line">
            <a:avLst/>
          </a:prstGeom>
          <a:ln w="25400">
            <a:solidFill>
              <a:schemeClr val="tx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1EDB4CD5-BAE6-4C4D-991A-1EAD9AE5B504}"/>
              </a:ext>
            </a:extLst>
          </p:cNvPr>
          <p:cNvSpPr txBox="1"/>
          <p:nvPr/>
        </p:nvSpPr>
        <p:spPr>
          <a:xfrm>
            <a:off x="1213502" y="4592724"/>
            <a:ext cx="1483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5C5C5C"/>
                </a:solidFill>
                <a:effectLst/>
                <a:uLnTx/>
                <a:uFillTx/>
                <a:latin typeface="Arial Black" panose="020B0A04020102020204" pitchFamily="34" charset="0"/>
                <a:ea typeface="+mn-ea"/>
                <a:cs typeface="Arial" panose="020B0604020202020204" pitchFamily="34" charset="0"/>
              </a:rPr>
              <a:t>Interrupt</a:t>
            </a:r>
            <a:endParaRPr kumimoji="0" lang="zh-CN" altLang="en-US" sz="1400" b="1" i="0" u="none" strike="noStrike" kern="1200" cap="none" spc="0" normalizeH="0" baseline="0" noProof="0" dirty="0">
              <a:ln>
                <a:noFill/>
              </a:ln>
              <a:solidFill>
                <a:srgbClr val="5C5C5C"/>
              </a:solidFill>
              <a:effectLst/>
              <a:uLnTx/>
              <a:uFillTx/>
              <a:latin typeface="Arial Black" panose="020B0A04020102020204" pitchFamily="34" charset="0"/>
              <a:ea typeface="+mn-ea"/>
              <a:cs typeface="Arial" panose="020B0604020202020204" pitchFamily="34" charset="0"/>
            </a:endParaRPr>
          </a:p>
        </p:txBody>
      </p:sp>
      <p:sp>
        <p:nvSpPr>
          <p:cNvPr id="139" name="矩形 138">
            <a:extLst>
              <a:ext uri="{FF2B5EF4-FFF2-40B4-BE49-F238E27FC236}">
                <a16:creationId xmlns:a16="http://schemas.microsoft.com/office/drawing/2014/main" id="{99134ECE-04D2-4364-AD6A-38C4D486F840}"/>
              </a:ext>
            </a:extLst>
          </p:cNvPr>
          <p:cNvSpPr/>
          <p:nvPr/>
        </p:nvSpPr>
        <p:spPr>
          <a:xfrm>
            <a:off x="6922232" y="510563"/>
            <a:ext cx="1512168" cy="992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4" name="文本框 143">
            <a:extLst>
              <a:ext uri="{FF2B5EF4-FFF2-40B4-BE49-F238E27FC236}">
                <a16:creationId xmlns:a16="http://schemas.microsoft.com/office/drawing/2014/main" id="{E6E47CD1-9AF8-429B-BB3C-4CCAC22A9443}"/>
              </a:ext>
            </a:extLst>
          </p:cNvPr>
          <p:cNvSpPr txBox="1"/>
          <p:nvPr/>
        </p:nvSpPr>
        <p:spPr>
          <a:xfrm>
            <a:off x="6848414" y="529198"/>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TASK5</a:t>
            </a: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48" name="文本框 147">
            <a:extLst>
              <a:ext uri="{FF2B5EF4-FFF2-40B4-BE49-F238E27FC236}">
                <a16:creationId xmlns:a16="http://schemas.microsoft.com/office/drawing/2014/main" id="{9F2D747D-4FEB-4EB9-AEFE-6D5505DADF82}"/>
              </a:ext>
            </a:extLst>
          </p:cNvPr>
          <p:cNvSpPr txBox="1"/>
          <p:nvPr/>
        </p:nvSpPr>
        <p:spPr>
          <a:xfrm>
            <a:off x="6850186" y="731418"/>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指定观测目标</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50" name="矩形 149">
            <a:extLst>
              <a:ext uri="{FF2B5EF4-FFF2-40B4-BE49-F238E27FC236}">
                <a16:creationId xmlns:a16="http://schemas.microsoft.com/office/drawing/2014/main" id="{8D4549C9-3422-4F94-B161-964F6CB420C0}"/>
              </a:ext>
            </a:extLst>
          </p:cNvPr>
          <p:cNvSpPr/>
          <p:nvPr/>
        </p:nvSpPr>
        <p:spPr>
          <a:xfrm>
            <a:off x="589366" y="1063232"/>
            <a:ext cx="1512168" cy="992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文本框 150">
            <a:extLst>
              <a:ext uri="{FF2B5EF4-FFF2-40B4-BE49-F238E27FC236}">
                <a16:creationId xmlns:a16="http://schemas.microsoft.com/office/drawing/2014/main" id="{C3C4879B-7B99-4F65-A806-B016890E1EB0}"/>
              </a:ext>
            </a:extLst>
          </p:cNvPr>
          <p:cNvSpPr txBox="1"/>
          <p:nvPr/>
        </p:nvSpPr>
        <p:spPr>
          <a:xfrm>
            <a:off x="6848414" y="957577"/>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载入观测任务</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52" name="文本框 151">
            <a:extLst>
              <a:ext uri="{FF2B5EF4-FFF2-40B4-BE49-F238E27FC236}">
                <a16:creationId xmlns:a16="http://schemas.microsoft.com/office/drawing/2014/main" id="{788BE424-DD6E-4F17-AFA2-82EB81D9DA60}"/>
              </a:ext>
            </a:extLst>
          </p:cNvPr>
          <p:cNvSpPr txBox="1"/>
          <p:nvPr/>
        </p:nvSpPr>
        <p:spPr>
          <a:xfrm>
            <a:off x="6846642" y="1167719"/>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确定跟踪参数</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pic>
        <p:nvPicPr>
          <p:cNvPr id="154" name="图形 153" descr="单级齿轮">
            <a:extLst>
              <a:ext uri="{FF2B5EF4-FFF2-40B4-BE49-F238E27FC236}">
                <a16:creationId xmlns:a16="http://schemas.microsoft.com/office/drawing/2014/main" id="{7BC37302-9FE7-4B80-95DD-6A748A9A8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5344" y="2107858"/>
            <a:ext cx="914400" cy="914400"/>
          </a:xfrm>
          <a:prstGeom prst="rect">
            <a:avLst/>
          </a:prstGeom>
        </p:spPr>
      </p:pic>
      <p:sp>
        <p:nvSpPr>
          <p:cNvPr id="165" name="矩形 164">
            <a:extLst>
              <a:ext uri="{FF2B5EF4-FFF2-40B4-BE49-F238E27FC236}">
                <a16:creationId xmlns:a16="http://schemas.microsoft.com/office/drawing/2014/main" id="{27B9A05C-A41B-4F7A-8BEC-BC4F1B49891F}"/>
              </a:ext>
            </a:extLst>
          </p:cNvPr>
          <p:cNvSpPr/>
          <p:nvPr/>
        </p:nvSpPr>
        <p:spPr>
          <a:xfrm>
            <a:off x="6876278" y="583380"/>
            <a:ext cx="1512168" cy="99265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 name="文本框 165">
            <a:extLst>
              <a:ext uri="{FF2B5EF4-FFF2-40B4-BE49-F238E27FC236}">
                <a16:creationId xmlns:a16="http://schemas.microsoft.com/office/drawing/2014/main" id="{44E1CA57-B344-4F2C-8AE3-09C4B9E410F5}"/>
              </a:ext>
            </a:extLst>
          </p:cNvPr>
          <p:cNvSpPr txBox="1"/>
          <p:nvPr/>
        </p:nvSpPr>
        <p:spPr>
          <a:xfrm>
            <a:off x="6902271" y="577044"/>
            <a:ext cx="1339190"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TASK2</a:t>
            </a: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67" name="文本框 166">
            <a:extLst>
              <a:ext uri="{FF2B5EF4-FFF2-40B4-BE49-F238E27FC236}">
                <a16:creationId xmlns:a16="http://schemas.microsoft.com/office/drawing/2014/main" id="{2B35009C-DF80-4280-82BB-4ABD3AAFB584}"/>
              </a:ext>
            </a:extLst>
          </p:cNvPr>
          <p:cNvSpPr txBox="1"/>
          <p:nvPr/>
        </p:nvSpPr>
        <p:spPr>
          <a:xfrm>
            <a:off x="6904043" y="779264"/>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启动</a:t>
            </a: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68" name="文本框 167">
            <a:extLst>
              <a:ext uri="{FF2B5EF4-FFF2-40B4-BE49-F238E27FC236}">
                <a16:creationId xmlns:a16="http://schemas.microsoft.com/office/drawing/2014/main" id="{5AD007A2-CEF2-400E-BBC0-EE97CA1953AD}"/>
              </a:ext>
            </a:extLst>
          </p:cNvPr>
          <p:cNvSpPr txBox="1"/>
          <p:nvPr/>
        </p:nvSpPr>
        <p:spPr>
          <a:xfrm>
            <a:off x="6891809" y="997299"/>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参数设置</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69" name="文本框 168">
            <a:extLst>
              <a:ext uri="{FF2B5EF4-FFF2-40B4-BE49-F238E27FC236}">
                <a16:creationId xmlns:a16="http://schemas.microsoft.com/office/drawing/2014/main" id="{B020AD00-7A84-49DD-BF1D-2E7765A65102}"/>
              </a:ext>
            </a:extLst>
          </p:cNvPr>
          <p:cNvSpPr txBox="1"/>
          <p:nvPr/>
        </p:nvSpPr>
        <p:spPr>
          <a:xfrm>
            <a:off x="6900499" y="1215565"/>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观测命令</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pic>
        <p:nvPicPr>
          <p:cNvPr id="182" name="图形 181" descr="监视器">
            <a:extLst>
              <a:ext uri="{FF2B5EF4-FFF2-40B4-BE49-F238E27FC236}">
                <a16:creationId xmlns:a16="http://schemas.microsoft.com/office/drawing/2014/main" id="{7FB2BDB0-6836-4297-8F10-37772E02EE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899" y="136847"/>
            <a:ext cx="2180697" cy="2180697"/>
          </a:xfrm>
          <a:prstGeom prst="rect">
            <a:avLst/>
          </a:prstGeom>
        </p:spPr>
      </p:pic>
      <p:sp>
        <p:nvSpPr>
          <p:cNvPr id="183" name="矩形 182">
            <a:extLst>
              <a:ext uri="{FF2B5EF4-FFF2-40B4-BE49-F238E27FC236}">
                <a16:creationId xmlns:a16="http://schemas.microsoft.com/office/drawing/2014/main" id="{7FF5E67F-401D-44B3-BE1F-2E72E12527A8}"/>
              </a:ext>
            </a:extLst>
          </p:cNvPr>
          <p:cNvSpPr/>
          <p:nvPr/>
        </p:nvSpPr>
        <p:spPr>
          <a:xfrm>
            <a:off x="6870488" y="603856"/>
            <a:ext cx="1512168" cy="99265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文本框 183">
            <a:extLst>
              <a:ext uri="{FF2B5EF4-FFF2-40B4-BE49-F238E27FC236}">
                <a16:creationId xmlns:a16="http://schemas.microsoft.com/office/drawing/2014/main" id="{AB098021-555B-45EB-8CC1-59512CACAEB8}"/>
              </a:ext>
            </a:extLst>
          </p:cNvPr>
          <p:cNvSpPr txBox="1"/>
          <p:nvPr/>
        </p:nvSpPr>
        <p:spPr>
          <a:xfrm>
            <a:off x="6896481" y="597520"/>
            <a:ext cx="1339190"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TASK4</a:t>
            </a: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85" name="文本框 184">
            <a:extLst>
              <a:ext uri="{FF2B5EF4-FFF2-40B4-BE49-F238E27FC236}">
                <a16:creationId xmlns:a16="http://schemas.microsoft.com/office/drawing/2014/main" id="{A016DC2C-E3EA-4208-9257-B6D55F21525C}"/>
              </a:ext>
            </a:extLst>
          </p:cNvPr>
          <p:cNvSpPr txBox="1"/>
          <p:nvPr/>
        </p:nvSpPr>
        <p:spPr>
          <a:xfrm>
            <a:off x="6898253" y="799740"/>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图像预处理</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86" name="文本框 185">
            <a:extLst>
              <a:ext uri="{FF2B5EF4-FFF2-40B4-BE49-F238E27FC236}">
                <a16:creationId xmlns:a16="http://schemas.microsoft.com/office/drawing/2014/main" id="{3CA308FD-C279-4F11-9B76-08B22DFF5A9A}"/>
              </a:ext>
            </a:extLst>
          </p:cNvPr>
          <p:cNvSpPr txBox="1"/>
          <p:nvPr/>
        </p:nvSpPr>
        <p:spPr>
          <a:xfrm>
            <a:off x="6886019" y="1017775"/>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图像滤波</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87" name="文本框 186">
            <a:extLst>
              <a:ext uri="{FF2B5EF4-FFF2-40B4-BE49-F238E27FC236}">
                <a16:creationId xmlns:a16="http://schemas.microsoft.com/office/drawing/2014/main" id="{EC227B59-5EB3-43C4-A5C9-953E5CACD74D}"/>
              </a:ext>
            </a:extLst>
          </p:cNvPr>
          <p:cNvSpPr txBox="1"/>
          <p:nvPr/>
        </p:nvSpPr>
        <p:spPr>
          <a:xfrm>
            <a:off x="6894709" y="1236041"/>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图像变换</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pic>
        <p:nvPicPr>
          <p:cNvPr id="190" name="Picture 4" descr="C:\Documents and Settings\user\桌面\自适应\gc2.gif">
            <a:extLst>
              <a:ext uri="{FF2B5EF4-FFF2-40B4-BE49-F238E27FC236}">
                <a16:creationId xmlns:a16="http://schemas.microsoft.com/office/drawing/2014/main" id="{C2239EA5-D0FE-44B0-B136-E74BF56A5F88}"/>
              </a:ext>
            </a:extLst>
          </p:cNvPr>
          <p:cNvPicPr>
            <a:picLocks noChangeAspect="1" noChangeArrowheads="1"/>
          </p:cNvPicPr>
          <p:nvPr/>
        </p:nvPicPr>
        <p:blipFill>
          <a:blip r:embed="rId6" cstate="print"/>
          <a:srcRect/>
          <a:stretch>
            <a:fillRect/>
          </a:stretch>
        </p:blipFill>
        <p:spPr bwMode="auto">
          <a:xfrm>
            <a:off x="652132" y="592938"/>
            <a:ext cx="1571607" cy="992650"/>
          </a:xfrm>
          <a:prstGeom prst="rect">
            <a:avLst/>
          </a:prstGeom>
          <a:noFill/>
        </p:spPr>
      </p:pic>
      <p:cxnSp>
        <p:nvCxnSpPr>
          <p:cNvPr id="4" name="直接箭头连接符 3">
            <a:extLst>
              <a:ext uri="{FF2B5EF4-FFF2-40B4-BE49-F238E27FC236}">
                <a16:creationId xmlns:a16="http://schemas.microsoft.com/office/drawing/2014/main" id="{87D784A1-C30F-4576-BF8F-CB48EED14726}"/>
              </a:ext>
            </a:extLst>
          </p:cNvPr>
          <p:cNvCxnSpPr>
            <a:cxnSpLocks/>
            <a:stCxn id="20" idx="1"/>
          </p:cNvCxnSpPr>
          <p:nvPr/>
        </p:nvCxnSpPr>
        <p:spPr>
          <a:xfrm flipH="1">
            <a:off x="1067210" y="3623819"/>
            <a:ext cx="2592402" cy="1548834"/>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91570069-1ECE-4B9E-BBB2-A3859B044730}"/>
              </a:ext>
            </a:extLst>
          </p:cNvPr>
          <p:cNvSpPr/>
          <p:nvPr/>
        </p:nvSpPr>
        <p:spPr>
          <a:xfrm>
            <a:off x="6874260" y="592130"/>
            <a:ext cx="1512168" cy="99265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文本框 85">
            <a:extLst>
              <a:ext uri="{FF2B5EF4-FFF2-40B4-BE49-F238E27FC236}">
                <a16:creationId xmlns:a16="http://schemas.microsoft.com/office/drawing/2014/main" id="{254CF556-6894-4ADA-BE62-655DDFCA06F4}"/>
              </a:ext>
            </a:extLst>
          </p:cNvPr>
          <p:cNvSpPr txBox="1"/>
          <p:nvPr/>
        </p:nvSpPr>
        <p:spPr>
          <a:xfrm>
            <a:off x="6900253" y="585794"/>
            <a:ext cx="1339190"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TASK1</a:t>
            </a: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87" name="文本框 86">
            <a:extLst>
              <a:ext uri="{FF2B5EF4-FFF2-40B4-BE49-F238E27FC236}">
                <a16:creationId xmlns:a16="http://schemas.microsoft.com/office/drawing/2014/main" id="{42205BE7-5DE3-493E-AE2F-6064987A5279}"/>
              </a:ext>
            </a:extLst>
          </p:cNvPr>
          <p:cNvSpPr txBox="1"/>
          <p:nvPr/>
        </p:nvSpPr>
        <p:spPr>
          <a:xfrm>
            <a:off x="6902025" y="788014"/>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CCD</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读</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88" name="文本框 87">
            <a:extLst>
              <a:ext uri="{FF2B5EF4-FFF2-40B4-BE49-F238E27FC236}">
                <a16:creationId xmlns:a16="http://schemas.microsoft.com/office/drawing/2014/main" id="{070AE40A-1878-479A-8C7C-0413D47BBA64}"/>
              </a:ext>
            </a:extLst>
          </p:cNvPr>
          <p:cNvSpPr txBox="1"/>
          <p:nvPr/>
        </p:nvSpPr>
        <p:spPr>
          <a:xfrm>
            <a:off x="6889791" y="1006049"/>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DMA</a:t>
            </a: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传输</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89" name="文本框 88">
            <a:extLst>
              <a:ext uri="{FF2B5EF4-FFF2-40B4-BE49-F238E27FC236}">
                <a16:creationId xmlns:a16="http://schemas.microsoft.com/office/drawing/2014/main" id="{7DED3621-224F-4BF4-B298-CFA062D2858F}"/>
              </a:ext>
            </a:extLst>
          </p:cNvPr>
          <p:cNvSpPr txBox="1"/>
          <p:nvPr/>
        </p:nvSpPr>
        <p:spPr>
          <a:xfrm>
            <a:off x="6898481" y="1224315"/>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保存图像文件</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pic>
        <p:nvPicPr>
          <p:cNvPr id="90" name="图片 9" descr="S1101c.bmp">
            <a:extLst>
              <a:ext uri="{FF2B5EF4-FFF2-40B4-BE49-F238E27FC236}">
                <a16:creationId xmlns:a16="http://schemas.microsoft.com/office/drawing/2014/main" id="{C30CEBC7-6103-458F-8BE7-CF563B531D4D}"/>
              </a:ext>
            </a:extLst>
          </p:cNvPr>
          <p:cNvPicPr>
            <a:picLocks noChangeAspect="1"/>
          </p:cNvPicPr>
          <p:nvPr/>
        </p:nvPicPr>
        <p:blipFill>
          <a:blip r:embed="rId7" cstate="print"/>
          <a:srcRect/>
          <a:stretch>
            <a:fillRect/>
          </a:stretch>
        </p:blipFill>
        <p:spPr bwMode="auto">
          <a:xfrm>
            <a:off x="4144657" y="2708508"/>
            <a:ext cx="523187" cy="523187"/>
          </a:xfrm>
          <a:prstGeom prst="rect">
            <a:avLst/>
          </a:prstGeom>
          <a:noFill/>
          <a:ln w="9525">
            <a:noFill/>
            <a:miter lim="800000"/>
            <a:headEnd/>
            <a:tailEnd/>
          </a:ln>
        </p:spPr>
      </p:pic>
      <p:sp>
        <p:nvSpPr>
          <p:cNvPr id="91" name="矩形 90">
            <a:extLst>
              <a:ext uri="{FF2B5EF4-FFF2-40B4-BE49-F238E27FC236}">
                <a16:creationId xmlns:a16="http://schemas.microsoft.com/office/drawing/2014/main" id="{821ECEF3-3793-430A-AFDA-784E7240A0F3}"/>
              </a:ext>
            </a:extLst>
          </p:cNvPr>
          <p:cNvSpPr/>
          <p:nvPr/>
        </p:nvSpPr>
        <p:spPr>
          <a:xfrm>
            <a:off x="6862044" y="589716"/>
            <a:ext cx="1512168" cy="99265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文本框 91">
            <a:extLst>
              <a:ext uri="{FF2B5EF4-FFF2-40B4-BE49-F238E27FC236}">
                <a16:creationId xmlns:a16="http://schemas.microsoft.com/office/drawing/2014/main" id="{2A15696C-0815-4ADA-9870-03E764F297F0}"/>
              </a:ext>
            </a:extLst>
          </p:cNvPr>
          <p:cNvSpPr txBox="1"/>
          <p:nvPr/>
        </p:nvSpPr>
        <p:spPr>
          <a:xfrm>
            <a:off x="6886019" y="592130"/>
            <a:ext cx="1339190"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TASK3</a:t>
            </a:r>
            <a:r>
              <a:rPr kumimoji="0" lang="zh-CN" altLang="en-US" sz="12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93" name="文本框 92">
            <a:extLst>
              <a:ext uri="{FF2B5EF4-FFF2-40B4-BE49-F238E27FC236}">
                <a16:creationId xmlns:a16="http://schemas.microsoft.com/office/drawing/2014/main" id="{8ED7641C-897F-426E-93F6-3B1753531EE8}"/>
              </a:ext>
            </a:extLst>
          </p:cNvPr>
          <p:cNvSpPr txBox="1"/>
          <p:nvPr/>
        </p:nvSpPr>
        <p:spPr>
          <a:xfrm>
            <a:off x="6887791" y="794350"/>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直方图、伪彩色</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1" name="文本框 100">
            <a:extLst>
              <a:ext uri="{FF2B5EF4-FFF2-40B4-BE49-F238E27FC236}">
                <a16:creationId xmlns:a16="http://schemas.microsoft.com/office/drawing/2014/main" id="{40753BC0-355C-4A30-B38D-F01528483DC9}"/>
              </a:ext>
            </a:extLst>
          </p:cNvPr>
          <p:cNvSpPr txBox="1"/>
          <p:nvPr/>
        </p:nvSpPr>
        <p:spPr>
          <a:xfrm>
            <a:off x="6875557" y="1012385"/>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图像显示</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08" name="文本框 107">
            <a:extLst>
              <a:ext uri="{FF2B5EF4-FFF2-40B4-BE49-F238E27FC236}">
                <a16:creationId xmlns:a16="http://schemas.microsoft.com/office/drawing/2014/main" id="{69018539-0F06-4889-B184-7BD5488D04D7}"/>
              </a:ext>
            </a:extLst>
          </p:cNvPr>
          <p:cNvSpPr txBox="1"/>
          <p:nvPr/>
        </p:nvSpPr>
        <p:spPr>
          <a:xfrm>
            <a:off x="6884247" y="1230651"/>
            <a:ext cx="1483929" cy="345957"/>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图像编辑</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pic>
        <p:nvPicPr>
          <p:cNvPr id="116" name="Picture 4" descr="C:\Documents and Settings\user\桌面\自适应\Ao &amp; without Ao.jpg">
            <a:extLst>
              <a:ext uri="{FF2B5EF4-FFF2-40B4-BE49-F238E27FC236}">
                <a16:creationId xmlns:a16="http://schemas.microsoft.com/office/drawing/2014/main" id="{AE9BF2B3-4241-4DC0-8081-A17325345964}"/>
              </a:ext>
            </a:extLst>
          </p:cNvPr>
          <p:cNvPicPr>
            <a:picLocks noChangeAspect="1" noChangeArrowheads="1"/>
          </p:cNvPicPr>
          <p:nvPr/>
        </p:nvPicPr>
        <p:blipFill>
          <a:blip r:embed="rId8" cstate="print"/>
          <a:srcRect/>
          <a:stretch>
            <a:fillRect/>
          </a:stretch>
        </p:blipFill>
        <p:spPr bwMode="auto">
          <a:xfrm>
            <a:off x="642601" y="577044"/>
            <a:ext cx="1571608" cy="1019462"/>
          </a:xfrm>
          <a:prstGeom prst="rect">
            <a:avLst/>
          </a:prstGeom>
          <a:noFill/>
        </p:spPr>
      </p:pic>
      <p:pic>
        <p:nvPicPr>
          <p:cNvPr id="118" name="Picture 2" descr="H:\speckle_new\20171005_705_1339_open_color2.gif">
            <a:extLst>
              <a:ext uri="{FF2B5EF4-FFF2-40B4-BE49-F238E27FC236}">
                <a16:creationId xmlns:a16="http://schemas.microsoft.com/office/drawing/2014/main" id="{9BC3EA8A-3A54-4E5B-9D1F-D97C30580597}"/>
              </a:ext>
            </a:extLst>
          </p:cNvPr>
          <p:cNvPicPr>
            <a:picLocks noChangeAspect="1" noChangeArrowheads="1" noCrop="1"/>
          </p:cNvPicPr>
          <p:nvPr/>
        </p:nvPicPr>
        <p:blipFill>
          <a:blip r:embed="rId9" cstate="print"/>
          <a:srcRect/>
          <a:stretch>
            <a:fillRect/>
          </a:stretch>
        </p:blipFill>
        <p:spPr bwMode="auto">
          <a:xfrm>
            <a:off x="864669" y="608832"/>
            <a:ext cx="1066335" cy="966246"/>
          </a:xfrm>
          <a:prstGeom prst="rect">
            <a:avLst/>
          </a:prstGeom>
          <a:noFill/>
        </p:spPr>
      </p:pic>
      <p:sp>
        <p:nvSpPr>
          <p:cNvPr id="6" name="文本框 5">
            <a:extLst>
              <a:ext uri="{FF2B5EF4-FFF2-40B4-BE49-F238E27FC236}">
                <a16:creationId xmlns:a16="http://schemas.microsoft.com/office/drawing/2014/main" id="{5E576116-A189-4F37-81A8-D43E9D3F231F}"/>
              </a:ext>
            </a:extLst>
          </p:cNvPr>
          <p:cNvSpPr txBox="1"/>
          <p:nvPr/>
        </p:nvSpPr>
        <p:spPr>
          <a:xfrm>
            <a:off x="7198871" y="1964736"/>
            <a:ext cx="1196548" cy="312844"/>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4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主机终端</a:t>
            </a:r>
          </a:p>
        </p:txBody>
      </p:sp>
      <p:sp>
        <p:nvSpPr>
          <p:cNvPr id="120" name="文本框 119">
            <a:extLst>
              <a:ext uri="{FF2B5EF4-FFF2-40B4-BE49-F238E27FC236}">
                <a16:creationId xmlns:a16="http://schemas.microsoft.com/office/drawing/2014/main" id="{2132B3D6-8D27-442F-BDB5-934AE1B91538}"/>
              </a:ext>
            </a:extLst>
          </p:cNvPr>
          <p:cNvSpPr txBox="1"/>
          <p:nvPr/>
        </p:nvSpPr>
        <p:spPr>
          <a:xfrm>
            <a:off x="857203" y="1939302"/>
            <a:ext cx="1196548" cy="312844"/>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4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图像显示器</a:t>
            </a:r>
          </a:p>
        </p:txBody>
      </p:sp>
      <p:sp>
        <p:nvSpPr>
          <p:cNvPr id="5" name="灯片编号占位符 4">
            <a:extLst>
              <a:ext uri="{FF2B5EF4-FFF2-40B4-BE49-F238E27FC236}">
                <a16:creationId xmlns:a16="http://schemas.microsoft.com/office/drawing/2014/main" id="{1523E9B6-607A-4B51-8B2D-D4F12503B665}"/>
              </a:ext>
            </a:extLst>
          </p:cNvPr>
          <p:cNvSpPr>
            <a:spLocks noGrp="1"/>
          </p:cNvSpPr>
          <p:nvPr>
            <p:ph type="sldNum" sz="quarter" idx="12"/>
          </p:nvPr>
        </p:nvSpPr>
        <p:spPr/>
        <p:txBody>
          <a:bodyPr/>
          <a:lstStyle/>
          <a:p>
            <a:fld id="{B10D5614-B734-4280-8F57-1D4947433C97}" type="slidenum">
              <a:rPr lang="en-US" smtClean="0"/>
              <a:t>33</a:t>
            </a:fld>
            <a:endParaRPr lang="en-US"/>
          </a:p>
        </p:txBody>
      </p:sp>
    </p:spTree>
    <p:extLst>
      <p:ext uri="{BB962C8B-B14F-4D97-AF65-F5344CB8AC3E}">
        <p14:creationId xmlns:p14="http://schemas.microsoft.com/office/powerpoint/2010/main" val="123434187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97"/>
                                        </p:tgtEl>
                                        <p:attrNameLst>
                                          <p:attrName>style.color</p:attrName>
                                        </p:attrNameLst>
                                      </p:cBhvr>
                                      <p:to>
                                        <a:schemeClr val="bg1"/>
                                      </p:to>
                                    </p:animClr>
                                    <p:animClr clrSpc="rgb" dir="cw">
                                      <p:cBhvr>
                                        <p:cTn id="7" dur="250" autoRev="1" fill="remove"/>
                                        <p:tgtEl>
                                          <p:spTgt spid="97"/>
                                        </p:tgtEl>
                                        <p:attrNameLst>
                                          <p:attrName>fillcolor</p:attrName>
                                        </p:attrNameLst>
                                      </p:cBhvr>
                                      <p:to>
                                        <a:schemeClr val="bg1"/>
                                      </p:to>
                                    </p:animClr>
                                    <p:set>
                                      <p:cBhvr>
                                        <p:cTn id="8" dur="250" autoRev="1" fill="remove"/>
                                        <p:tgtEl>
                                          <p:spTgt spid="97"/>
                                        </p:tgtEl>
                                        <p:attrNameLst>
                                          <p:attrName>fill.type</p:attrName>
                                        </p:attrNameLst>
                                      </p:cBhvr>
                                      <p:to>
                                        <p:strVal val="solid"/>
                                      </p:to>
                                    </p:set>
                                    <p:set>
                                      <p:cBhvr>
                                        <p:cTn id="9" dur="250" autoRev="1" fill="remove"/>
                                        <p:tgtEl>
                                          <p:spTgt spid="97"/>
                                        </p:tgtEl>
                                        <p:attrNameLst>
                                          <p:attrName>fill.on</p:attrName>
                                        </p:attrNameLst>
                                      </p:cBhvr>
                                      <p:to>
                                        <p:strVal val="true"/>
                                      </p:to>
                                    </p:set>
                                  </p:childTnLst>
                                </p:cTn>
                              </p:par>
                            </p:childTnLst>
                          </p:cTn>
                        </p:par>
                        <p:par>
                          <p:cTn id="10" fill="hold">
                            <p:stCondLst>
                              <p:cond delay="500"/>
                            </p:stCondLst>
                            <p:childTnLst>
                              <p:par>
                                <p:cTn id="11" presetID="1" presetClass="entr" presetSubtype="0" fill="hold" grpId="0" nodeType="afterEffect">
                                  <p:stCondLst>
                                    <p:cond delay="1000"/>
                                  </p:stCondLst>
                                  <p:childTnLst>
                                    <p:set>
                                      <p:cBhvr>
                                        <p:cTn id="12" dur="1" fill="hold">
                                          <p:stCondLst>
                                            <p:cond delay="0"/>
                                          </p:stCondLst>
                                        </p:cTn>
                                        <p:tgtEl>
                                          <p:spTgt spid="14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grpId="0" nodeType="afterEffect">
                                  <p:stCondLst>
                                    <p:cond delay="1000"/>
                                  </p:stCondLst>
                                  <p:childTnLst>
                                    <p:set>
                                      <p:cBhvr>
                                        <p:cTn id="18" dur="1" fill="hold">
                                          <p:stCondLst>
                                            <p:cond delay="0"/>
                                          </p:stCondLst>
                                        </p:cTn>
                                        <p:tgtEl>
                                          <p:spTgt spid="151"/>
                                        </p:tgtEl>
                                        <p:attrNameLst>
                                          <p:attrName>style.visibility</p:attrName>
                                        </p:attrNameLst>
                                      </p:cBhvr>
                                      <p:to>
                                        <p:strVal val="visible"/>
                                      </p:to>
                                    </p:set>
                                  </p:childTnLst>
                                </p:cTn>
                              </p:par>
                            </p:childTnLst>
                          </p:cTn>
                        </p:par>
                        <p:par>
                          <p:cTn id="19" fill="hold">
                            <p:stCondLst>
                              <p:cond delay="3500"/>
                            </p:stCondLst>
                            <p:childTnLst>
                              <p:par>
                                <p:cTn id="20" presetID="1" presetClass="entr" presetSubtype="0" fill="hold" grpId="0" nodeType="afterEffect">
                                  <p:stCondLst>
                                    <p:cond delay="1000"/>
                                  </p:stCondLst>
                                  <p:childTnLst>
                                    <p:set>
                                      <p:cBhvr>
                                        <p:cTn id="21" dur="1" fill="hold">
                                          <p:stCondLst>
                                            <p:cond delay="0"/>
                                          </p:stCondLst>
                                        </p:cTn>
                                        <p:tgtEl>
                                          <p:spTgt spid="152"/>
                                        </p:tgtEl>
                                        <p:attrNameLst>
                                          <p:attrName>style.visibility</p:attrName>
                                        </p:attrNameLst>
                                      </p:cBhvr>
                                      <p:to>
                                        <p:strVal val="visible"/>
                                      </p:to>
                                    </p:set>
                                  </p:childTnLst>
                                </p:cTn>
                              </p:par>
                            </p:childTnLst>
                          </p:cTn>
                        </p:par>
                        <p:par>
                          <p:cTn id="22" fill="hold">
                            <p:stCondLst>
                              <p:cond delay="4500"/>
                            </p:stCondLst>
                            <p:childTnLst>
                              <p:par>
                                <p:cTn id="23"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24" dur="250" autoRev="1" fill="remove"/>
                                        <p:tgtEl>
                                          <p:spTgt spid="44"/>
                                        </p:tgtEl>
                                        <p:attrNameLst>
                                          <p:attrName>style.color</p:attrName>
                                        </p:attrNameLst>
                                      </p:cBhvr>
                                      <p:to>
                                        <a:schemeClr val="bg1"/>
                                      </p:to>
                                    </p:animClr>
                                    <p:animClr clrSpc="rgb" dir="cw">
                                      <p:cBhvr>
                                        <p:cTn id="25" dur="250" autoRev="1" fill="remove"/>
                                        <p:tgtEl>
                                          <p:spTgt spid="44"/>
                                        </p:tgtEl>
                                        <p:attrNameLst>
                                          <p:attrName>fillcolor</p:attrName>
                                        </p:attrNameLst>
                                      </p:cBhvr>
                                      <p:to>
                                        <a:schemeClr val="bg1"/>
                                      </p:to>
                                    </p:animClr>
                                    <p:set>
                                      <p:cBhvr>
                                        <p:cTn id="26" dur="250" autoRev="1" fill="remove"/>
                                        <p:tgtEl>
                                          <p:spTgt spid="44"/>
                                        </p:tgtEl>
                                        <p:attrNameLst>
                                          <p:attrName>fill.type</p:attrName>
                                        </p:attrNameLst>
                                      </p:cBhvr>
                                      <p:to>
                                        <p:strVal val="solid"/>
                                      </p:to>
                                    </p:set>
                                    <p:set>
                                      <p:cBhvr>
                                        <p:cTn id="27" dur="250" autoRev="1" fill="remove"/>
                                        <p:tgtEl>
                                          <p:spTgt spid="44"/>
                                        </p:tgtEl>
                                        <p:attrNameLst>
                                          <p:attrName>fill.on</p:attrName>
                                        </p:attrNameLst>
                                      </p:cBhvr>
                                      <p:to>
                                        <p:strVal val="true"/>
                                      </p:to>
                                    </p:set>
                                  </p:childTnLst>
                                </p:cTn>
                              </p:par>
                            </p:childTnLst>
                          </p:cTn>
                        </p:par>
                        <p:par>
                          <p:cTn id="28" fill="hold">
                            <p:stCondLst>
                              <p:cond delay="5000"/>
                            </p:stCondLst>
                            <p:childTnLst>
                              <p:par>
                                <p:cTn id="29" presetID="8" presetClass="emph" presetSubtype="0" repeatCount="indefinite" fill="hold" nodeType="afterEffect">
                                  <p:stCondLst>
                                    <p:cond delay="0"/>
                                  </p:stCondLst>
                                  <p:endCondLst>
                                    <p:cond evt="onNext" delay="0">
                                      <p:tgtEl>
                                        <p:sldTgt/>
                                      </p:tgtEl>
                                    </p:cond>
                                  </p:endCondLst>
                                  <p:childTnLst>
                                    <p:animRot by="21600000">
                                      <p:cBhvr>
                                        <p:cTn id="30" dur="2000" fill="hold"/>
                                        <p:tgtEl>
                                          <p:spTgt spid="15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4" dur="250" autoRev="1" fill="remove"/>
                                        <p:tgtEl>
                                          <p:spTgt spid="94"/>
                                        </p:tgtEl>
                                        <p:attrNameLst>
                                          <p:attrName>style.color</p:attrName>
                                        </p:attrNameLst>
                                      </p:cBhvr>
                                      <p:to>
                                        <a:schemeClr val="bg1"/>
                                      </p:to>
                                    </p:animClr>
                                    <p:animClr clrSpc="rgb" dir="cw">
                                      <p:cBhvr>
                                        <p:cTn id="35" dur="250" autoRev="1" fill="remove"/>
                                        <p:tgtEl>
                                          <p:spTgt spid="94"/>
                                        </p:tgtEl>
                                        <p:attrNameLst>
                                          <p:attrName>fillcolor</p:attrName>
                                        </p:attrNameLst>
                                      </p:cBhvr>
                                      <p:to>
                                        <a:schemeClr val="bg1"/>
                                      </p:to>
                                    </p:animClr>
                                    <p:set>
                                      <p:cBhvr>
                                        <p:cTn id="36" dur="250" autoRev="1" fill="remove"/>
                                        <p:tgtEl>
                                          <p:spTgt spid="94"/>
                                        </p:tgtEl>
                                        <p:attrNameLst>
                                          <p:attrName>fill.type</p:attrName>
                                        </p:attrNameLst>
                                      </p:cBhvr>
                                      <p:to>
                                        <p:strVal val="solid"/>
                                      </p:to>
                                    </p:set>
                                    <p:set>
                                      <p:cBhvr>
                                        <p:cTn id="37" dur="250" autoRev="1" fill="remove"/>
                                        <p:tgtEl>
                                          <p:spTgt spid="94"/>
                                        </p:tgtEl>
                                        <p:attrNameLst>
                                          <p:attrName>fill.on</p:attrName>
                                        </p:attrNameLst>
                                      </p:cBhvr>
                                      <p:to>
                                        <p:strVal val="tru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6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1000"/>
                                  </p:stCondLst>
                                  <p:childTnLst>
                                    <p:set>
                                      <p:cBhvr>
                                        <p:cTn id="43" dur="1" fill="hold">
                                          <p:stCondLst>
                                            <p:cond delay="0"/>
                                          </p:stCondLst>
                                        </p:cTn>
                                        <p:tgtEl>
                                          <p:spTgt spid="166"/>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grpId="0" nodeType="afterEffect">
                                  <p:stCondLst>
                                    <p:cond delay="1000"/>
                                  </p:stCondLst>
                                  <p:childTnLst>
                                    <p:set>
                                      <p:cBhvr>
                                        <p:cTn id="46" dur="1" fill="hold">
                                          <p:stCondLst>
                                            <p:cond delay="0"/>
                                          </p:stCondLst>
                                        </p:cTn>
                                        <p:tgtEl>
                                          <p:spTgt spid="167"/>
                                        </p:tgtEl>
                                        <p:attrNameLst>
                                          <p:attrName>style.visibility</p:attrName>
                                        </p:attrNameLst>
                                      </p:cBhvr>
                                      <p:to>
                                        <p:strVal val="visible"/>
                                      </p:to>
                                    </p:set>
                                  </p:childTnLst>
                                </p:cTn>
                              </p:par>
                            </p:childTnLst>
                          </p:cTn>
                        </p:par>
                        <p:par>
                          <p:cTn id="47" fill="hold">
                            <p:stCondLst>
                              <p:cond delay="2500"/>
                            </p:stCondLst>
                            <p:childTnLst>
                              <p:par>
                                <p:cTn id="48" presetID="1" presetClass="entr" presetSubtype="0" fill="hold" grpId="0" nodeType="afterEffect">
                                  <p:stCondLst>
                                    <p:cond delay="1000"/>
                                  </p:stCondLst>
                                  <p:childTnLst>
                                    <p:set>
                                      <p:cBhvr>
                                        <p:cTn id="49" dur="1" fill="hold">
                                          <p:stCondLst>
                                            <p:cond delay="0"/>
                                          </p:stCondLst>
                                        </p:cTn>
                                        <p:tgtEl>
                                          <p:spTgt spid="168"/>
                                        </p:tgtEl>
                                        <p:attrNameLst>
                                          <p:attrName>style.visibility</p:attrName>
                                        </p:attrNameLst>
                                      </p:cBhvr>
                                      <p:to>
                                        <p:strVal val="visible"/>
                                      </p:to>
                                    </p:set>
                                  </p:childTnLst>
                                </p:cTn>
                              </p:par>
                            </p:childTnLst>
                          </p:cTn>
                        </p:par>
                        <p:par>
                          <p:cTn id="50" fill="hold">
                            <p:stCondLst>
                              <p:cond delay="3500"/>
                            </p:stCondLst>
                            <p:childTnLst>
                              <p:par>
                                <p:cTn id="51" presetID="1" presetClass="entr" presetSubtype="0" fill="hold" grpId="0" nodeType="afterEffect">
                                  <p:stCondLst>
                                    <p:cond delay="1000"/>
                                  </p:stCondLst>
                                  <p:childTnLst>
                                    <p:set>
                                      <p:cBhvr>
                                        <p:cTn id="52" dur="1" fill="hold">
                                          <p:stCondLst>
                                            <p:cond delay="0"/>
                                          </p:stCondLst>
                                        </p:cTn>
                                        <p:tgtEl>
                                          <p:spTgt spid="169"/>
                                        </p:tgtEl>
                                        <p:attrNameLst>
                                          <p:attrName>style.visibility</p:attrName>
                                        </p:attrNameLst>
                                      </p:cBhvr>
                                      <p:to>
                                        <p:strVal val="visible"/>
                                      </p:to>
                                    </p:set>
                                  </p:childTnLst>
                                </p:cTn>
                              </p:par>
                            </p:childTnLst>
                          </p:cTn>
                        </p:par>
                        <p:par>
                          <p:cTn id="53" fill="hold">
                            <p:stCondLst>
                              <p:cond delay="4500"/>
                            </p:stCondLst>
                            <p:childTnLst>
                              <p:par>
                                <p:cTn id="54"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55" dur="250" autoRev="1" fill="remove"/>
                                        <p:tgtEl>
                                          <p:spTgt spid="20"/>
                                        </p:tgtEl>
                                        <p:attrNameLst>
                                          <p:attrName>style.color</p:attrName>
                                        </p:attrNameLst>
                                      </p:cBhvr>
                                      <p:to>
                                        <a:schemeClr val="bg1"/>
                                      </p:to>
                                    </p:animClr>
                                    <p:animClr clrSpc="rgb" dir="cw">
                                      <p:cBhvr>
                                        <p:cTn id="56" dur="250" autoRev="1" fill="remove"/>
                                        <p:tgtEl>
                                          <p:spTgt spid="20"/>
                                        </p:tgtEl>
                                        <p:attrNameLst>
                                          <p:attrName>fillcolor</p:attrName>
                                        </p:attrNameLst>
                                      </p:cBhvr>
                                      <p:to>
                                        <a:schemeClr val="bg1"/>
                                      </p:to>
                                    </p:animClr>
                                    <p:set>
                                      <p:cBhvr>
                                        <p:cTn id="57" dur="250" autoRev="1" fill="remove"/>
                                        <p:tgtEl>
                                          <p:spTgt spid="20"/>
                                        </p:tgtEl>
                                        <p:attrNameLst>
                                          <p:attrName>fill.type</p:attrName>
                                        </p:attrNameLst>
                                      </p:cBhvr>
                                      <p:to>
                                        <p:strVal val="solid"/>
                                      </p:to>
                                    </p:set>
                                    <p:set>
                                      <p:cBhvr>
                                        <p:cTn id="58" dur="250" autoRev="1" fill="remove"/>
                                        <p:tgtEl>
                                          <p:spTgt spid="20"/>
                                        </p:tgtEl>
                                        <p:attrNameLst>
                                          <p:attrName>fill.on</p:attrName>
                                        </p:attrNameLst>
                                      </p:cBhvr>
                                      <p:to>
                                        <p:strVal val="true"/>
                                      </p:to>
                                    </p:set>
                                  </p:childTnLst>
                                </p:cTn>
                              </p:par>
                            </p:childTnLst>
                          </p:cTn>
                        </p:par>
                        <p:par>
                          <p:cTn id="59" fill="hold">
                            <p:stCondLst>
                              <p:cond delay="5000"/>
                            </p:stCondLst>
                            <p:childTnLst>
                              <p:par>
                                <p:cTn id="60"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61" dur="250" autoRev="1" fill="remove"/>
                                        <p:tgtEl>
                                          <p:spTgt spid="21"/>
                                        </p:tgtEl>
                                        <p:attrNameLst>
                                          <p:attrName>style.color</p:attrName>
                                        </p:attrNameLst>
                                      </p:cBhvr>
                                      <p:to>
                                        <a:schemeClr val="bg1"/>
                                      </p:to>
                                    </p:animClr>
                                    <p:animClr clrSpc="rgb" dir="cw">
                                      <p:cBhvr>
                                        <p:cTn id="62" dur="250" autoRev="1" fill="remove"/>
                                        <p:tgtEl>
                                          <p:spTgt spid="21"/>
                                        </p:tgtEl>
                                        <p:attrNameLst>
                                          <p:attrName>fillcolor</p:attrName>
                                        </p:attrNameLst>
                                      </p:cBhvr>
                                      <p:to>
                                        <a:schemeClr val="bg1"/>
                                      </p:to>
                                    </p:animClr>
                                    <p:set>
                                      <p:cBhvr>
                                        <p:cTn id="63" dur="250" autoRev="1" fill="remove"/>
                                        <p:tgtEl>
                                          <p:spTgt spid="21"/>
                                        </p:tgtEl>
                                        <p:attrNameLst>
                                          <p:attrName>fill.type</p:attrName>
                                        </p:attrNameLst>
                                      </p:cBhvr>
                                      <p:to>
                                        <p:strVal val="solid"/>
                                      </p:to>
                                    </p:set>
                                    <p:set>
                                      <p:cBhvr>
                                        <p:cTn id="64" dur="250" autoRev="1" fill="remove"/>
                                        <p:tgtEl>
                                          <p:spTgt spid="21"/>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8" dur="250" autoRev="1" fill="remove"/>
                                        <p:tgtEl>
                                          <p:spTgt spid="96"/>
                                        </p:tgtEl>
                                        <p:attrNameLst>
                                          <p:attrName>style.color</p:attrName>
                                        </p:attrNameLst>
                                      </p:cBhvr>
                                      <p:to>
                                        <a:schemeClr val="bg1"/>
                                      </p:to>
                                    </p:animClr>
                                    <p:animClr clrSpc="rgb" dir="cw">
                                      <p:cBhvr>
                                        <p:cTn id="69" dur="250" autoRev="1" fill="remove"/>
                                        <p:tgtEl>
                                          <p:spTgt spid="96"/>
                                        </p:tgtEl>
                                        <p:attrNameLst>
                                          <p:attrName>fillcolor</p:attrName>
                                        </p:attrNameLst>
                                      </p:cBhvr>
                                      <p:to>
                                        <a:schemeClr val="bg1"/>
                                      </p:to>
                                    </p:animClr>
                                    <p:set>
                                      <p:cBhvr>
                                        <p:cTn id="70" dur="250" autoRev="1" fill="remove"/>
                                        <p:tgtEl>
                                          <p:spTgt spid="96"/>
                                        </p:tgtEl>
                                        <p:attrNameLst>
                                          <p:attrName>fill.type</p:attrName>
                                        </p:attrNameLst>
                                      </p:cBhvr>
                                      <p:to>
                                        <p:strVal val="solid"/>
                                      </p:to>
                                    </p:set>
                                    <p:set>
                                      <p:cBhvr>
                                        <p:cTn id="71" dur="250" autoRev="1" fill="remove"/>
                                        <p:tgtEl>
                                          <p:spTgt spid="96"/>
                                        </p:tgtEl>
                                        <p:attrNameLst>
                                          <p:attrName>fill.on</p:attrName>
                                        </p:attrNameLst>
                                      </p:cBhvr>
                                      <p:to>
                                        <p:strVal val="true"/>
                                      </p:to>
                                    </p:se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83"/>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0" nodeType="afterEffect">
                                  <p:stCondLst>
                                    <p:cond delay="1000"/>
                                  </p:stCondLst>
                                  <p:childTnLst>
                                    <p:set>
                                      <p:cBhvr>
                                        <p:cTn id="77" dur="1" fill="hold">
                                          <p:stCondLst>
                                            <p:cond delay="0"/>
                                          </p:stCondLst>
                                        </p:cTn>
                                        <p:tgtEl>
                                          <p:spTgt spid="184"/>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grpId="0" nodeType="afterEffect">
                                  <p:stCondLst>
                                    <p:cond delay="1000"/>
                                  </p:stCondLst>
                                  <p:childTnLst>
                                    <p:set>
                                      <p:cBhvr>
                                        <p:cTn id="80" dur="1" fill="hold">
                                          <p:stCondLst>
                                            <p:cond delay="0"/>
                                          </p:stCondLst>
                                        </p:cTn>
                                        <p:tgtEl>
                                          <p:spTgt spid="185"/>
                                        </p:tgtEl>
                                        <p:attrNameLst>
                                          <p:attrName>style.visibility</p:attrName>
                                        </p:attrNameLst>
                                      </p:cBhvr>
                                      <p:to>
                                        <p:strVal val="visible"/>
                                      </p:to>
                                    </p:set>
                                  </p:childTnLst>
                                </p:cTn>
                              </p:par>
                            </p:childTnLst>
                          </p:cTn>
                        </p:par>
                        <p:par>
                          <p:cTn id="81" fill="hold">
                            <p:stCondLst>
                              <p:cond delay="2500"/>
                            </p:stCondLst>
                            <p:childTnLst>
                              <p:par>
                                <p:cTn id="82" presetID="1" presetClass="entr" presetSubtype="0" fill="hold" grpId="0" nodeType="afterEffect">
                                  <p:stCondLst>
                                    <p:cond delay="1000"/>
                                  </p:stCondLst>
                                  <p:childTnLst>
                                    <p:set>
                                      <p:cBhvr>
                                        <p:cTn id="83" dur="1" fill="hold">
                                          <p:stCondLst>
                                            <p:cond delay="0"/>
                                          </p:stCondLst>
                                        </p:cTn>
                                        <p:tgtEl>
                                          <p:spTgt spid="186"/>
                                        </p:tgtEl>
                                        <p:attrNameLst>
                                          <p:attrName>style.visibility</p:attrName>
                                        </p:attrNameLst>
                                      </p:cBhvr>
                                      <p:to>
                                        <p:strVal val="visible"/>
                                      </p:to>
                                    </p:set>
                                  </p:childTnLst>
                                </p:cTn>
                              </p:par>
                            </p:childTnLst>
                          </p:cTn>
                        </p:par>
                        <p:par>
                          <p:cTn id="84" fill="hold">
                            <p:stCondLst>
                              <p:cond delay="3500"/>
                            </p:stCondLst>
                            <p:childTnLst>
                              <p:par>
                                <p:cTn id="85" presetID="1" presetClass="entr" presetSubtype="0" fill="hold" grpId="0" nodeType="afterEffect">
                                  <p:stCondLst>
                                    <p:cond delay="1000"/>
                                  </p:stCondLst>
                                  <p:childTnLst>
                                    <p:set>
                                      <p:cBhvr>
                                        <p:cTn id="86" dur="1" fill="hold">
                                          <p:stCondLst>
                                            <p:cond delay="0"/>
                                          </p:stCondLst>
                                        </p:cTn>
                                        <p:tgtEl>
                                          <p:spTgt spid="187"/>
                                        </p:tgtEl>
                                        <p:attrNameLst>
                                          <p:attrName>style.visibility</p:attrName>
                                        </p:attrNameLst>
                                      </p:cBhvr>
                                      <p:to>
                                        <p:strVal val="visible"/>
                                      </p:to>
                                    </p:set>
                                  </p:childTnLst>
                                </p:cTn>
                              </p:par>
                            </p:childTnLst>
                          </p:cTn>
                        </p:par>
                        <p:par>
                          <p:cTn id="87" fill="hold">
                            <p:stCondLst>
                              <p:cond delay="4500"/>
                            </p:stCondLst>
                            <p:childTnLst>
                              <p:par>
                                <p:cTn id="88" presetID="1" presetClass="entr" presetSubtype="0" fill="hold" nodeType="afterEffect">
                                  <p:stCondLst>
                                    <p:cond delay="0"/>
                                  </p:stCondLst>
                                  <p:childTnLst>
                                    <p:set>
                                      <p:cBhvr>
                                        <p:cTn id="89" dur="1" fill="hold">
                                          <p:stCondLst>
                                            <p:cond delay="0"/>
                                          </p:stCondLst>
                                        </p:cTn>
                                        <p:tgtEl>
                                          <p:spTgt spid="182"/>
                                        </p:tgtEl>
                                        <p:attrNameLst>
                                          <p:attrName>style.visibility</p:attrName>
                                        </p:attrNameLst>
                                      </p:cBhvr>
                                      <p:to>
                                        <p:strVal val="visible"/>
                                      </p:to>
                                    </p:set>
                                  </p:childTnLst>
                                </p:cTn>
                              </p:par>
                            </p:childTnLst>
                          </p:cTn>
                        </p:par>
                        <p:par>
                          <p:cTn id="90" fill="hold">
                            <p:stCondLst>
                              <p:cond delay="4500"/>
                            </p:stCondLst>
                            <p:childTnLst>
                              <p:par>
                                <p:cTn id="91" presetID="1" presetClass="entr" presetSubtype="0" fill="hold" grpId="0" nodeType="after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childTnLst>
                          </p:cTn>
                        </p:par>
                        <p:par>
                          <p:cTn id="93" fill="hold">
                            <p:stCondLst>
                              <p:cond delay="4500"/>
                            </p:stCondLst>
                            <p:childTnLst>
                              <p:par>
                                <p:cTn id="94" presetID="1" presetClass="entr" presetSubtype="0" fill="hold" nodeType="afterEffect">
                                  <p:stCondLst>
                                    <p:cond delay="0"/>
                                  </p:stCondLst>
                                  <p:childTnLst>
                                    <p:set>
                                      <p:cBhvr>
                                        <p:cTn id="95" dur="1" fill="hold">
                                          <p:stCondLst>
                                            <p:cond delay="0"/>
                                          </p:stCondLst>
                                        </p:cTn>
                                        <p:tgtEl>
                                          <p:spTgt spid="19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6" dur="250" autoRev="1" fill="remove"/>
                                        <p:tgtEl>
                                          <p:spTgt spid="83"/>
                                        </p:tgtEl>
                                        <p:attrNameLst>
                                          <p:attrName>style.color</p:attrName>
                                        </p:attrNameLst>
                                      </p:cBhvr>
                                      <p:to>
                                        <a:schemeClr val="bg1"/>
                                      </p:to>
                                    </p:animClr>
                                    <p:animClr clrSpc="rgb" dir="cw">
                                      <p:cBhvr>
                                        <p:cTn id="107" dur="250" autoRev="1" fill="remove"/>
                                        <p:tgtEl>
                                          <p:spTgt spid="83"/>
                                        </p:tgtEl>
                                        <p:attrNameLst>
                                          <p:attrName>fillcolor</p:attrName>
                                        </p:attrNameLst>
                                      </p:cBhvr>
                                      <p:to>
                                        <a:schemeClr val="bg1"/>
                                      </p:to>
                                    </p:animClr>
                                    <p:set>
                                      <p:cBhvr>
                                        <p:cTn id="108" dur="250" autoRev="1" fill="remove"/>
                                        <p:tgtEl>
                                          <p:spTgt spid="83"/>
                                        </p:tgtEl>
                                        <p:attrNameLst>
                                          <p:attrName>fill.type</p:attrName>
                                        </p:attrNameLst>
                                      </p:cBhvr>
                                      <p:to>
                                        <p:strVal val="solid"/>
                                      </p:to>
                                    </p:set>
                                    <p:set>
                                      <p:cBhvr>
                                        <p:cTn id="109" dur="250" autoRev="1" fill="remove"/>
                                        <p:tgtEl>
                                          <p:spTgt spid="83"/>
                                        </p:tgtEl>
                                        <p:attrNameLst>
                                          <p:attrName>fill.on</p:attrName>
                                        </p:attrNameLst>
                                      </p:cBhvr>
                                      <p:to>
                                        <p:strVal val="true"/>
                                      </p:to>
                                    </p:set>
                                  </p:childTnLst>
                                </p:cTn>
                              </p:par>
                            </p:childTnLst>
                          </p:cTn>
                        </p:par>
                        <p:par>
                          <p:cTn id="110" fill="hold">
                            <p:stCondLst>
                              <p:cond delay="500"/>
                            </p:stCondLst>
                            <p:childTnLst>
                              <p:par>
                                <p:cTn id="111" presetID="1" presetClass="entr" presetSubtype="0" fill="hold" grpId="0" nodeType="after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childTnLst>
                          </p:cTn>
                        </p:par>
                        <p:par>
                          <p:cTn id="113" fill="hold">
                            <p:stCondLst>
                              <p:cond delay="500"/>
                            </p:stCondLst>
                            <p:childTnLst>
                              <p:par>
                                <p:cTn id="114" presetID="1" presetClass="entr" presetSubtype="0" fill="hold" grpId="0" nodeType="afterEffect">
                                  <p:stCondLst>
                                    <p:cond delay="1000"/>
                                  </p:stCondLst>
                                  <p:childTnLst>
                                    <p:set>
                                      <p:cBhvr>
                                        <p:cTn id="115" dur="1" fill="hold">
                                          <p:stCondLst>
                                            <p:cond delay="0"/>
                                          </p:stCondLst>
                                        </p:cTn>
                                        <p:tgtEl>
                                          <p:spTgt spid="86"/>
                                        </p:tgtEl>
                                        <p:attrNameLst>
                                          <p:attrName>style.visibility</p:attrName>
                                        </p:attrNameLst>
                                      </p:cBhvr>
                                      <p:to>
                                        <p:strVal val="visible"/>
                                      </p:to>
                                    </p:set>
                                  </p:childTnLst>
                                </p:cTn>
                              </p:par>
                            </p:childTnLst>
                          </p:cTn>
                        </p:par>
                        <p:par>
                          <p:cTn id="116" fill="hold">
                            <p:stCondLst>
                              <p:cond delay="1500"/>
                            </p:stCondLst>
                            <p:childTnLst>
                              <p:par>
                                <p:cTn id="117" presetID="1" presetClass="entr" presetSubtype="0" fill="hold" grpId="0" nodeType="afterEffect">
                                  <p:stCondLst>
                                    <p:cond delay="1000"/>
                                  </p:stCondLst>
                                  <p:childTnLst>
                                    <p:set>
                                      <p:cBhvr>
                                        <p:cTn id="118" dur="1" fill="hold">
                                          <p:stCondLst>
                                            <p:cond delay="0"/>
                                          </p:stCondLst>
                                        </p:cTn>
                                        <p:tgtEl>
                                          <p:spTgt spid="87"/>
                                        </p:tgtEl>
                                        <p:attrNameLst>
                                          <p:attrName>style.visibility</p:attrName>
                                        </p:attrNameLst>
                                      </p:cBhvr>
                                      <p:to>
                                        <p:strVal val="visible"/>
                                      </p:to>
                                    </p:set>
                                  </p:childTnLst>
                                </p:cTn>
                              </p:par>
                            </p:childTnLst>
                          </p:cTn>
                        </p:par>
                        <p:par>
                          <p:cTn id="119" fill="hold">
                            <p:stCondLst>
                              <p:cond delay="2500"/>
                            </p:stCondLst>
                            <p:childTnLst>
                              <p:par>
                                <p:cTn id="120" presetID="1" presetClass="entr" presetSubtype="0" fill="hold" grpId="0" nodeType="afterEffect">
                                  <p:stCondLst>
                                    <p:cond delay="1000"/>
                                  </p:stCondLst>
                                  <p:childTnLst>
                                    <p:set>
                                      <p:cBhvr>
                                        <p:cTn id="121" dur="1" fill="hold">
                                          <p:stCondLst>
                                            <p:cond delay="0"/>
                                          </p:stCondLst>
                                        </p:cTn>
                                        <p:tgtEl>
                                          <p:spTgt spid="88"/>
                                        </p:tgtEl>
                                        <p:attrNameLst>
                                          <p:attrName>style.visibility</p:attrName>
                                        </p:attrNameLst>
                                      </p:cBhvr>
                                      <p:to>
                                        <p:strVal val="visible"/>
                                      </p:to>
                                    </p:set>
                                  </p:childTnLst>
                                </p:cTn>
                              </p:par>
                            </p:childTnLst>
                          </p:cTn>
                        </p:par>
                        <p:par>
                          <p:cTn id="122" fill="hold">
                            <p:stCondLst>
                              <p:cond delay="3500"/>
                            </p:stCondLst>
                            <p:childTnLst>
                              <p:par>
                                <p:cTn id="123" presetID="1" presetClass="entr" presetSubtype="0" fill="hold" grpId="0" nodeType="afterEffect">
                                  <p:stCondLst>
                                    <p:cond delay="1000"/>
                                  </p:stCondLst>
                                  <p:childTnLst>
                                    <p:set>
                                      <p:cBhvr>
                                        <p:cTn id="124" dur="1" fill="hold">
                                          <p:stCondLst>
                                            <p:cond delay="0"/>
                                          </p:stCondLst>
                                        </p:cTn>
                                        <p:tgtEl>
                                          <p:spTgt spid="89"/>
                                        </p:tgtEl>
                                        <p:attrNameLst>
                                          <p:attrName>style.visibility</p:attrName>
                                        </p:attrNameLst>
                                      </p:cBhvr>
                                      <p:to>
                                        <p:strVal val="visible"/>
                                      </p:to>
                                    </p:set>
                                  </p:childTnLst>
                                </p:cTn>
                              </p:par>
                            </p:childTnLst>
                          </p:cTn>
                        </p:par>
                        <p:par>
                          <p:cTn id="125" fill="hold">
                            <p:stCondLst>
                              <p:cond delay="4500"/>
                            </p:stCondLst>
                            <p:childTnLst>
                              <p:par>
                                <p:cTn id="126"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127" dur="250" autoRev="1" fill="remove"/>
                                        <p:tgtEl>
                                          <p:spTgt spid="20"/>
                                        </p:tgtEl>
                                        <p:attrNameLst>
                                          <p:attrName>style.color</p:attrName>
                                        </p:attrNameLst>
                                      </p:cBhvr>
                                      <p:to>
                                        <a:schemeClr val="bg1"/>
                                      </p:to>
                                    </p:animClr>
                                    <p:animClr clrSpc="rgb" dir="cw">
                                      <p:cBhvr>
                                        <p:cTn id="128" dur="250" autoRev="1" fill="remove"/>
                                        <p:tgtEl>
                                          <p:spTgt spid="20"/>
                                        </p:tgtEl>
                                        <p:attrNameLst>
                                          <p:attrName>fillcolor</p:attrName>
                                        </p:attrNameLst>
                                      </p:cBhvr>
                                      <p:to>
                                        <a:schemeClr val="bg1"/>
                                      </p:to>
                                    </p:animClr>
                                    <p:set>
                                      <p:cBhvr>
                                        <p:cTn id="129" dur="250" autoRev="1" fill="remove"/>
                                        <p:tgtEl>
                                          <p:spTgt spid="20"/>
                                        </p:tgtEl>
                                        <p:attrNameLst>
                                          <p:attrName>fill.type</p:attrName>
                                        </p:attrNameLst>
                                      </p:cBhvr>
                                      <p:to>
                                        <p:strVal val="solid"/>
                                      </p:to>
                                    </p:set>
                                    <p:set>
                                      <p:cBhvr>
                                        <p:cTn id="130" dur="250" autoRev="1" fill="remove"/>
                                        <p:tgtEl>
                                          <p:spTgt spid="20"/>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fade">
                                      <p:cBhvr>
                                        <p:cTn id="135" dur="2000"/>
                                        <p:tgtEl>
                                          <p:spTgt spid="90"/>
                                        </p:tgtEl>
                                      </p:cBhvr>
                                    </p:animEffect>
                                  </p:childTnLst>
                                </p:cTn>
                              </p:par>
                            </p:childTnLst>
                          </p:cTn>
                        </p:par>
                        <p:par>
                          <p:cTn id="136" fill="hold">
                            <p:stCondLst>
                              <p:cond delay="2000"/>
                            </p:stCondLst>
                            <p:childTnLst>
                              <p:par>
                                <p:cTn id="137" presetID="6" presetClass="emph" presetSubtype="0" fill="hold" nodeType="afterEffect">
                                  <p:stCondLst>
                                    <p:cond delay="0"/>
                                  </p:stCondLst>
                                  <p:childTnLst>
                                    <p:animScale>
                                      <p:cBhvr>
                                        <p:cTn id="138" dur="2000" fill="hold"/>
                                        <p:tgtEl>
                                          <p:spTgt spid="90"/>
                                        </p:tgtEl>
                                      </p:cBhvr>
                                      <p:by x="400000" y="400000"/>
                                    </p:animScale>
                                  </p:childTnLst>
                                </p:cTn>
                              </p:par>
                            </p:childTnLst>
                          </p:cTn>
                        </p:par>
                        <p:par>
                          <p:cTn id="139" fill="hold">
                            <p:stCondLst>
                              <p:cond delay="4000"/>
                            </p:stCondLst>
                            <p:childTnLst>
                              <p:par>
                                <p:cTn id="140" presetID="6" presetClass="emph" presetSubtype="0" fill="hold" nodeType="afterEffect">
                                  <p:stCondLst>
                                    <p:cond delay="0"/>
                                  </p:stCondLst>
                                  <p:childTnLst>
                                    <p:animScale>
                                      <p:cBhvr>
                                        <p:cTn id="141" dur="2000" fill="hold"/>
                                        <p:tgtEl>
                                          <p:spTgt spid="90"/>
                                        </p:tgtEl>
                                      </p:cBhvr>
                                      <p:by x="25000" y="25000"/>
                                    </p:animScale>
                                  </p:childTnLst>
                                </p:cTn>
                              </p:par>
                            </p:childTnLst>
                          </p:cTn>
                        </p:par>
                        <p:par>
                          <p:cTn id="142" fill="hold">
                            <p:stCondLst>
                              <p:cond delay="6000"/>
                            </p:stCondLst>
                            <p:childTnLst>
                              <p:par>
                                <p:cTn id="143" presetID="0" presetClass="path" presetSubtype="0" accel="50000" decel="50000" fill="hold" nodeType="afterEffect">
                                  <p:stCondLst>
                                    <p:cond delay="0"/>
                                  </p:stCondLst>
                                  <p:childTnLst>
                                    <p:animMotion origin="layout" path="M -0.00382 0.00162 L -0.00382 0.00162 C -0.00208 0.00718 0.00017 0.0125 0.00139 0.01829 C 0.00226 0.02176 0.00243 0.02546 0.00243 0.0294 C 0.00243 0.09121 0.00313 0.05787 -0.00069 0.0919 C -0.00243 0.10741 -0.00139 0.10764 -0.00278 0.12662 C -0.00295 0.12847 -0.00347 0.13033 -0.00382 0.13218 C -0.00451 0.14144 -0.00486 0.14792 -0.0059 0.15718 C -0.00608 0.15996 -0.0066 0.16273 -0.00694 0.16551 C -0.00573 0.20903 -0.01319 0.19722 -0.00278 0.21134 L -0.00278 0.21134 " pathEditMode="relative" ptsTypes="AAAAAAAAAAA">
                                      <p:cBhvr>
                                        <p:cTn id="144" dur="2000" fill="hold"/>
                                        <p:tgtEl>
                                          <p:spTgt spid="90"/>
                                        </p:tgtEl>
                                        <p:attrNameLst>
                                          <p:attrName>ppt_x</p:attrName>
                                          <p:attrName>ppt_y</p:attrName>
                                        </p:attrNameLst>
                                      </p:cBhvr>
                                    </p:animMotion>
                                  </p:childTnLst>
                                </p:cTn>
                              </p:par>
                            </p:childTnLst>
                          </p:cTn>
                        </p:par>
                        <p:par>
                          <p:cTn id="145" fill="hold">
                            <p:stCondLst>
                              <p:cond delay="8000"/>
                            </p:stCondLst>
                            <p:childTnLst>
                              <p:par>
                                <p:cTn id="146" presetID="1" presetClass="exit" presetSubtype="0" fill="hold" nodeType="afterEffect">
                                  <p:stCondLst>
                                    <p:cond delay="0"/>
                                  </p:stCondLst>
                                  <p:childTnLst>
                                    <p:set>
                                      <p:cBhvr>
                                        <p:cTn id="147" dur="1" fill="hold">
                                          <p:stCondLst>
                                            <p:cond delay="0"/>
                                          </p:stCondLst>
                                        </p:cTn>
                                        <p:tgtEl>
                                          <p:spTgt spid="90"/>
                                        </p:tgtEl>
                                        <p:attrNameLst>
                                          <p:attrName>style.visibility</p:attrName>
                                        </p:attrNameLst>
                                      </p:cBhvr>
                                      <p:to>
                                        <p:strVal val="hidden"/>
                                      </p:to>
                                    </p:set>
                                  </p:childTnLst>
                                </p:cTn>
                              </p:par>
                            </p:childTnLst>
                          </p:cTn>
                        </p:par>
                        <p:par>
                          <p:cTn id="148" fill="hold">
                            <p:stCondLst>
                              <p:cond delay="8000"/>
                            </p:stCondLst>
                            <p:childTnLst>
                              <p:par>
                                <p:cTn id="149" presetID="1" presetClass="exit" presetSubtype="0" fill="hold" nodeType="afterEffect">
                                  <p:stCondLst>
                                    <p:cond delay="0"/>
                                  </p:stCondLst>
                                  <p:childTnLst>
                                    <p:set>
                                      <p:cBhvr>
                                        <p:cTn id="150" dur="1" fill="hold">
                                          <p:stCondLst>
                                            <p:cond delay="0"/>
                                          </p:stCondLst>
                                        </p:cTn>
                                        <p:tgtEl>
                                          <p:spTgt spid="4"/>
                                        </p:tgtEl>
                                        <p:attrNameLst>
                                          <p:attrName>style.visibility</p:attrName>
                                        </p:attrNameLst>
                                      </p:cBhvr>
                                      <p:to>
                                        <p:strVal val="hidden"/>
                                      </p:to>
                                    </p:set>
                                  </p:childTnLst>
                                </p:cTn>
                              </p:par>
                            </p:childTnLst>
                          </p:cTn>
                        </p:par>
                        <p:par>
                          <p:cTn id="151" fill="hold">
                            <p:stCondLst>
                              <p:cond delay="8000"/>
                            </p:stCondLst>
                            <p:childTnLst>
                              <p:par>
                                <p:cTn id="152" presetID="1" presetClass="exit" presetSubtype="0" fill="hold" grpId="1" nodeType="afterEffect">
                                  <p:stCondLst>
                                    <p:cond delay="0"/>
                                  </p:stCondLst>
                                  <p:childTnLst>
                                    <p:set>
                                      <p:cBhvr>
                                        <p:cTn id="153" dur="1" fill="hold">
                                          <p:stCondLst>
                                            <p:cond delay="0"/>
                                          </p:stCondLst>
                                        </p:cTn>
                                        <p:tgtEl>
                                          <p:spTgt spid="134"/>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57" dur="250" autoRev="1" fill="remove"/>
                                        <p:tgtEl>
                                          <p:spTgt spid="95"/>
                                        </p:tgtEl>
                                        <p:attrNameLst>
                                          <p:attrName>style.color</p:attrName>
                                        </p:attrNameLst>
                                      </p:cBhvr>
                                      <p:to>
                                        <a:schemeClr val="bg1"/>
                                      </p:to>
                                    </p:animClr>
                                    <p:animClr clrSpc="rgb" dir="cw">
                                      <p:cBhvr>
                                        <p:cTn id="158" dur="250" autoRev="1" fill="remove"/>
                                        <p:tgtEl>
                                          <p:spTgt spid="95"/>
                                        </p:tgtEl>
                                        <p:attrNameLst>
                                          <p:attrName>fillcolor</p:attrName>
                                        </p:attrNameLst>
                                      </p:cBhvr>
                                      <p:to>
                                        <a:schemeClr val="bg1"/>
                                      </p:to>
                                    </p:animClr>
                                    <p:set>
                                      <p:cBhvr>
                                        <p:cTn id="159" dur="250" autoRev="1" fill="remove"/>
                                        <p:tgtEl>
                                          <p:spTgt spid="95"/>
                                        </p:tgtEl>
                                        <p:attrNameLst>
                                          <p:attrName>fill.type</p:attrName>
                                        </p:attrNameLst>
                                      </p:cBhvr>
                                      <p:to>
                                        <p:strVal val="solid"/>
                                      </p:to>
                                    </p:set>
                                    <p:set>
                                      <p:cBhvr>
                                        <p:cTn id="160" dur="250" autoRev="1" fill="remove"/>
                                        <p:tgtEl>
                                          <p:spTgt spid="95"/>
                                        </p:tgtEl>
                                        <p:attrNameLst>
                                          <p:attrName>fill.on</p:attrName>
                                        </p:attrNameLst>
                                      </p:cBhvr>
                                      <p:to>
                                        <p:strVal val="true"/>
                                      </p:to>
                                    </p:set>
                                  </p:childTnLst>
                                </p:cTn>
                              </p:par>
                            </p:childTnLst>
                          </p:cTn>
                        </p:par>
                        <p:par>
                          <p:cTn id="161" fill="hold">
                            <p:stCondLst>
                              <p:cond delay="500"/>
                            </p:stCondLst>
                            <p:childTnLst>
                              <p:par>
                                <p:cTn id="162" presetID="1" presetClass="entr" presetSubtype="0" fill="hold" grpId="0" nodeType="afterEffect">
                                  <p:stCondLst>
                                    <p:cond delay="0"/>
                                  </p:stCondLst>
                                  <p:childTnLst>
                                    <p:set>
                                      <p:cBhvr>
                                        <p:cTn id="163" dur="1" fill="hold">
                                          <p:stCondLst>
                                            <p:cond delay="0"/>
                                          </p:stCondLst>
                                        </p:cTn>
                                        <p:tgtEl>
                                          <p:spTgt spid="91"/>
                                        </p:tgtEl>
                                        <p:attrNameLst>
                                          <p:attrName>style.visibility</p:attrName>
                                        </p:attrNameLst>
                                      </p:cBhvr>
                                      <p:to>
                                        <p:strVal val="visible"/>
                                      </p:to>
                                    </p:set>
                                  </p:childTnLst>
                                </p:cTn>
                              </p:par>
                            </p:childTnLst>
                          </p:cTn>
                        </p:par>
                        <p:par>
                          <p:cTn id="164" fill="hold">
                            <p:stCondLst>
                              <p:cond delay="500"/>
                            </p:stCondLst>
                            <p:childTnLst>
                              <p:par>
                                <p:cTn id="165" presetID="1" presetClass="entr" presetSubtype="0" fill="hold" grpId="0" nodeType="afterEffect">
                                  <p:stCondLst>
                                    <p:cond delay="1000"/>
                                  </p:stCondLst>
                                  <p:childTnLst>
                                    <p:set>
                                      <p:cBhvr>
                                        <p:cTn id="166" dur="1" fill="hold">
                                          <p:stCondLst>
                                            <p:cond delay="0"/>
                                          </p:stCondLst>
                                        </p:cTn>
                                        <p:tgtEl>
                                          <p:spTgt spid="92"/>
                                        </p:tgtEl>
                                        <p:attrNameLst>
                                          <p:attrName>style.visibility</p:attrName>
                                        </p:attrNameLst>
                                      </p:cBhvr>
                                      <p:to>
                                        <p:strVal val="visible"/>
                                      </p:to>
                                    </p:set>
                                  </p:childTnLst>
                                </p:cTn>
                              </p:par>
                            </p:childTnLst>
                          </p:cTn>
                        </p:par>
                        <p:par>
                          <p:cTn id="167" fill="hold">
                            <p:stCondLst>
                              <p:cond delay="1500"/>
                            </p:stCondLst>
                            <p:childTnLst>
                              <p:par>
                                <p:cTn id="168" presetID="1" presetClass="entr" presetSubtype="0" fill="hold" grpId="0" nodeType="afterEffect">
                                  <p:stCondLst>
                                    <p:cond delay="1000"/>
                                  </p:stCondLst>
                                  <p:childTnLst>
                                    <p:set>
                                      <p:cBhvr>
                                        <p:cTn id="169" dur="1" fill="hold">
                                          <p:stCondLst>
                                            <p:cond delay="0"/>
                                          </p:stCondLst>
                                        </p:cTn>
                                        <p:tgtEl>
                                          <p:spTgt spid="93"/>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1000"/>
                                  </p:stCondLst>
                                  <p:childTnLst>
                                    <p:set>
                                      <p:cBhvr>
                                        <p:cTn id="172" dur="1" fill="hold">
                                          <p:stCondLst>
                                            <p:cond delay="0"/>
                                          </p:stCondLst>
                                        </p:cTn>
                                        <p:tgtEl>
                                          <p:spTgt spid="101"/>
                                        </p:tgtEl>
                                        <p:attrNameLst>
                                          <p:attrName>style.visibility</p:attrName>
                                        </p:attrNameLst>
                                      </p:cBhvr>
                                      <p:to>
                                        <p:strVal val="visible"/>
                                      </p:to>
                                    </p:set>
                                  </p:childTnLst>
                                </p:cTn>
                              </p:par>
                            </p:childTnLst>
                          </p:cTn>
                        </p:par>
                        <p:par>
                          <p:cTn id="173" fill="hold">
                            <p:stCondLst>
                              <p:cond delay="3500"/>
                            </p:stCondLst>
                            <p:childTnLst>
                              <p:par>
                                <p:cTn id="174" presetID="1" presetClass="entr" presetSubtype="0" fill="hold" grpId="0" nodeType="afterEffect">
                                  <p:stCondLst>
                                    <p:cond delay="1000"/>
                                  </p:stCondLst>
                                  <p:childTnLst>
                                    <p:set>
                                      <p:cBhvr>
                                        <p:cTn id="175" dur="1" fill="hold">
                                          <p:stCondLst>
                                            <p:cond delay="0"/>
                                          </p:stCondLst>
                                        </p:cTn>
                                        <p:tgtEl>
                                          <p:spTgt spid="108"/>
                                        </p:tgtEl>
                                        <p:attrNameLst>
                                          <p:attrName>style.visibility</p:attrName>
                                        </p:attrNameLst>
                                      </p:cBhvr>
                                      <p:to>
                                        <p:strVal val="visible"/>
                                      </p:to>
                                    </p:set>
                                  </p:childTnLst>
                                </p:cTn>
                              </p:par>
                            </p:childTnLst>
                          </p:cTn>
                        </p:par>
                        <p:par>
                          <p:cTn id="176" fill="hold">
                            <p:stCondLst>
                              <p:cond delay="4500"/>
                            </p:stCondLst>
                            <p:childTnLst>
                              <p:par>
                                <p:cTn id="177" presetID="1" presetClass="exit" presetSubtype="0" fill="hold" nodeType="afterEffect">
                                  <p:stCondLst>
                                    <p:cond delay="0"/>
                                  </p:stCondLst>
                                  <p:childTnLst>
                                    <p:set>
                                      <p:cBhvr>
                                        <p:cTn id="178" dur="1" fill="hold">
                                          <p:stCondLst>
                                            <p:cond delay="0"/>
                                          </p:stCondLst>
                                        </p:cTn>
                                        <p:tgtEl>
                                          <p:spTgt spid="190"/>
                                        </p:tgtEl>
                                        <p:attrNameLst>
                                          <p:attrName>style.visibility</p:attrName>
                                        </p:attrNameLst>
                                      </p:cBhvr>
                                      <p:to>
                                        <p:strVal val="hidden"/>
                                      </p:to>
                                    </p:set>
                                  </p:childTnLst>
                                </p:cTn>
                              </p:par>
                            </p:childTnLst>
                          </p:cTn>
                        </p:par>
                        <p:par>
                          <p:cTn id="179" fill="hold">
                            <p:stCondLst>
                              <p:cond delay="4500"/>
                            </p:stCondLst>
                            <p:childTnLst>
                              <p:par>
                                <p:cTn id="180" presetID="1" presetClass="entr" presetSubtype="0" fill="hold" nodeType="afterEffect">
                                  <p:stCondLst>
                                    <p:cond delay="0"/>
                                  </p:stCondLst>
                                  <p:childTnLst>
                                    <p:set>
                                      <p:cBhvr>
                                        <p:cTn id="181" dur="1" fill="hold">
                                          <p:stCondLst>
                                            <p:cond delay="0"/>
                                          </p:stCondLst>
                                        </p:cTn>
                                        <p:tgtEl>
                                          <p:spTgt spid="116"/>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116"/>
                                        </p:tgtEl>
                                        <p:attrNameLst>
                                          <p:attrName>style.visibility</p:attrName>
                                        </p:attrNameLst>
                                      </p:cBhvr>
                                      <p:to>
                                        <p:strVal val="hidden"/>
                                      </p:to>
                                    </p:set>
                                  </p:childTnLst>
                                </p:cTn>
                              </p:par>
                            </p:childTnLst>
                          </p:cTn>
                        </p:par>
                        <p:par>
                          <p:cTn id="186" fill="hold">
                            <p:stCondLst>
                              <p:cond delay="0"/>
                            </p:stCondLst>
                            <p:childTnLst>
                              <p:par>
                                <p:cTn id="187" presetID="1" presetClass="entr" presetSubtype="0" fill="hold" nodeType="afterEffect">
                                  <p:stCondLst>
                                    <p:cond delay="100"/>
                                  </p:stCondLst>
                                  <p:childTnLst>
                                    <p:set>
                                      <p:cBhvr>
                                        <p:cTn id="18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44" grpId="0" animBg="1"/>
      <p:bldP spid="83" grpId="0" animBg="1"/>
      <p:bldP spid="94" grpId="0" animBg="1"/>
      <p:bldP spid="95" grpId="0" animBg="1"/>
      <p:bldP spid="96" grpId="0" animBg="1"/>
      <p:bldP spid="97" grpId="0" animBg="1"/>
      <p:bldP spid="134" grpId="0"/>
      <p:bldP spid="134" grpId="1"/>
      <p:bldP spid="144" grpId="0" animBg="1"/>
      <p:bldP spid="148" grpId="0"/>
      <p:bldP spid="151" grpId="0"/>
      <p:bldP spid="152" grpId="0"/>
      <p:bldP spid="165" grpId="0" animBg="1"/>
      <p:bldP spid="166" grpId="0" animBg="1"/>
      <p:bldP spid="167" grpId="0"/>
      <p:bldP spid="168" grpId="0"/>
      <p:bldP spid="169" grpId="0"/>
      <p:bldP spid="183" grpId="0" animBg="1"/>
      <p:bldP spid="184" grpId="0" animBg="1"/>
      <p:bldP spid="185" grpId="0"/>
      <p:bldP spid="186" grpId="0"/>
      <p:bldP spid="187" grpId="0"/>
      <p:bldP spid="85" grpId="0" animBg="1"/>
      <p:bldP spid="86" grpId="0" animBg="1"/>
      <p:bldP spid="87" grpId="0"/>
      <p:bldP spid="88" grpId="0"/>
      <p:bldP spid="89" grpId="0"/>
      <p:bldP spid="91" grpId="0" animBg="1"/>
      <p:bldP spid="92" grpId="0" animBg="1"/>
      <p:bldP spid="93" grpId="0"/>
      <p:bldP spid="101" grpId="0"/>
      <p:bldP spid="108" grpId="0"/>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45970" y="300162"/>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26</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通用操作系统</a:t>
            </a:r>
          </a:p>
        </p:txBody>
      </p:sp>
      <p:sp>
        <p:nvSpPr>
          <p:cNvPr id="3" name="矩形 2"/>
          <p:cNvSpPr/>
          <p:nvPr/>
        </p:nvSpPr>
        <p:spPr>
          <a:xfrm>
            <a:off x="561976" y="1920820"/>
            <a:ext cx="8238876" cy="2536272"/>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chemeClr val="bg2">
                    <a:lumMod val="10000"/>
                  </a:schemeClr>
                </a:solidFill>
                <a:latin typeface="华文中宋" panose="02010600040101010101" pitchFamily="2" charset="-122"/>
                <a:ea typeface="华文中宋" panose="02010600040101010101" pitchFamily="2" charset="-122"/>
              </a:rPr>
              <a:t>同时具有多道批处理、分时、实时处理的功能</a:t>
            </a:r>
            <a:endParaRPr lang="en-US" altLang="zh-CN" b="1" dirty="0">
              <a:solidFill>
                <a:schemeClr val="bg2">
                  <a:lumMod val="10000"/>
                </a:schemeClr>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en-US" altLang="zh-CN" b="1" dirty="0">
                <a:solidFill>
                  <a:schemeClr val="bg2">
                    <a:lumMod val="10000"/>
                  </a:schemeClr>
                </a:solidFill>
                <a:latin typeface="华文中宋" panose="02010600040101010101" pitchFamily="2" charset="-122"/>
                <a:ea typeface="华文中宋" panose="02010600040101010101" pitchFamily="2" charset="-122"/>
              </a:rPr>
              <a:t>1960s</a:t>
            </a:r>
            <a:r>
              <a:rPr lang="zh-CN" altLang="en-US" b="1" dirty="0">
                <a:solidFill>
                  <a:schemeClr val="bg2">
                    <a:lumMod val="10000"/>
                  </a:schemeClr>
                </a:solidFill>
                <a:latin typeface="华文中宋" panose="02010600040101010101" pitchFamily="2" charset="-122"/>
                <a:ea typeface="华文中宋" panose="02010600040101010101" pitchFamily="2" charset="-122"/>
              </a:rPr>
              <a:t>中期开始研发</a:t>
            </a:r>
            <a:endParaRPr lang="en-US" altLang="zh-CN" b="1" dirty="0">
              <a:solidFill>
                <a:schemeClr val="bg2">
                  <a:lumMod val="10000"/>
                </a:schemeClr>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chemeClr val="bg2">
                    <a:lumMod val="10000"/>
                  </a:schemeClr>
                </a:solidFill>
                <a:latin typeface="华文中宋" panose="02010600040101010101" pitchFamily="2" charset="-122"/>
                <a:ea typeface="华文中宋" panose="02010600040101010101" pitchFamily="2" charset="-122"/>
              </a:rPr>
              <a:t>规模庞大、功能复杂，付出了巨大的代价，但</a:t>
            </a: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难以保证可靠性、可维护性、可理解性</a:t>
            </a:r>
            <a:endParaRPr lang="en-US" altLang="zh-CN"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endParaRPr>
          </a:p>
          <a:p>
            <a:pPr marL="285750" lvl="1" indent="-285750">
              <a:lnSpc>
                <a:spcPct val="150000"/>
              </a:lnSpc>
              <a:buFont typeface="Wingdings" panose="05000000000000000000" pitchFamily="2" charset="2"/>
              <a:buChar char="Ø"/>
            </a:pP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但也有成功的系统 ，例如作为现代操作系统基础的</a:t>
            </a:r>
            <a:r>
              <a:rPr lang="en-US" altLang="zh-CN"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UNIX</a:t>
            </a: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a:t>
            </a:r>
            <a:r>
              <a:rPr lang="en-US" altLang="zh-CN"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1969</a:t>
            </a: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年</a:t>
            </a:r>
            <a:r>
              <a:rPr lang="en-US" altLang="zh-CN"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AT&amp;T</a:t>
            </a: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），以其为基础形成的</a:t>
            </a:r>
            <a:r>
              <a:rPr lang="en-US" altLang="zh-CN"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POSIX</a:t>
            </a:r>
            <a:r>
              <a:rPr lang="zh-CN" altLang="en-US" b="1" dirty="0">
                <a:solidFill>
                  <a:schemeClr val="bg2">
                    <a:lumMod val="10000"/>
                  </a:schemeClr>
                </a:solidFill>
                <a:latin typeface="华文中宋" panose="02010600040101010101" pitchFamily="2" charset="-122"/>
                <a:ea typeface="华文中宋" panose="02010600040101010101" pitchFamily="2" charset="-122"/>
                <a:sym typeface="Wingdings" pitchFamily="2" charset="2"/>
              </a:rPr>
              <a:t>开放系统标准是至今为止唯一的操作系统标准</a:t>
            </a:r>
            <a:endParaRPr lang="zh-CN" altLang="en-US" b="1" dirty="0">
              <a:solidFill>
                <a:schemeClr val="bg2">
                  <a:lumMod val="10000"/>
                </a:schemeClr>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39BF737B-CAC9-4E65-B800-0F5241E85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4565696"/>
            <a:ext cx="3136104" cy="2175672"/>
          </a:xfrm>
          <a:prstGeom prst="rect">
            <a:avLst/>
          </a:prstGeom>
        </p:spPr>
      </p:pic>
      <p:sp>
        <p:nvSpPr>
          <p:cNvPr id="9" name="文本框 8">
            <a:extLst>
              <a:ext uri="{FF2B5EF4-FFF2-40B4-BE49-F238E27FC236}">
                <a16:creationId xmlns:a16="http://schemas.microsoft.com/office/drawing/2014/main" id="{C3F75886-84D3-4D4F-B6DA-525E49751CBE}"/>
              </a:ext>
            </a:extLst>
          </p:cNvPr>
          <p:cNvSpPr txBox="1"/>
          <p:nvPr/>
        </p:nvSpPr>
        <p:spPr>
          <a:xfrm>
            <a:off x="4228852" y="5307400"/>
            <a:ext cx="4572000" cy="646331"/>
          </a:xfrm>
          <a:prstGeom prst="rect">
            <a:avLst/>
          </a:prstGeom>
          <a:noFill/>
        </p:spPr>
        <p:txBody>
          <a:bodyPr wrap="square">
            <a:spAutoFit/>
          </a:bodyPr>
          <a:lstStyle/>
          <a:p>
            <a:r>
              <a:rPr lang="en-US" altLang="zh-CN" b="1" i="1" u="none" strike="noStrike" dirty="0">
                <a:solidFill>
                  <a:schemeClr val="tx2"/>
                </a:solidFill>
                <a:effectLst/>
                <a:latin typeface="Times New Roman" panose="02020603050405020304" pitchFamily="18" charset="0"/>
                <a:cs typeface="Times New Roman" panose="02020603050405020304" pitchFamily="18" charset="0"/>
              </a:rPr>
              <a:t>Ken Thompson</a:t>
            </a:r>
          </a:p>
          <a:p>
            <a:r>
              <a:rPr lang="en-US" altLang="zh-CN" b="1" i="1" u="none" strike="noStrike" dirty="0">
                <a:solidFill>
                  <a:schemeClr val="tx2"/>
                </a:solidFill>
                <a:effectLst/>
                <a:latin typeface="Times New Roman" panose="02020603050405020304" pitchFamily="18" charset="0"/>
                <a:cs typeface="Times New Roman" panose="02020603050405020304" pitchFamily="18" charset="0"/>
              </a:rPr>
              <a:t>Dennis Ritchie</a:t>
            </a:r>
            <a:endParaRPr lang="zh-CN" altLang="en-US" b="1" i="1" dirty="0">
              <a:solidFill>
                <a:schemeClr val="tx2"/>
              </a:solidFill>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58F71836-F8BE-4B01-A220-74FEBF6858FA}"/>
              </a:ext>
            </a:extLst>
          </p:cNvPr>
          <p:cNvSpPr>
            <a:spLocks noGrp="1"/>
          </p:cNvSpPr>
          <p:nvPr>
            <p:ph type="sldNum" sz="quarter" idx="12"/>
          </p:nvPr>
        </p:nvSpPr>
        <p:spPr/>
        <p:txBody>
          <a:bodyPr/>
          <a:lstStyle/>
          <a:p>
            <a:fld id="{B10D5614-B734-4280-8F57-1D4947433C97}" type="slidenum">
              <a:rPr lang="en-US" smtClean="0"/>
              <a:t>34</a:t>
            </a:fld>
            <a:endParaRPr lang="en-US" dirty="0"/>
          </a:p>
        </p:txBody>
      </p:sp>
    </p:spTree>
    <p:extLst>
      <p:ext uri="{BB962C8B-B14F-4D97-AF65-F5344CB8AC3E}">
        <p14:creationId xmlns:p14="http://schemas.microsoft.com/office/powerpoint/2010/main" val="2002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27</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操作系统的进一步发展</a:t>
            </a:r>
          </a:p>
        </p:txBody>
      </p:sp>
      <p:sp>
        <p:nvSpPr>
          <p:cNvPr id="6" name="内容占位符 1"/>
          <p:cNvSpPr>
            <a:spLocks noGrp="1"/>
          </p:cNvSpPr>
          <p:nvPr>
            <p:ph idx="1"/>
          </p:nvPr>
        </p:nvSpPr>
        <p:spPr>
          <a:xfrm>
            <a:off x="451261" y="3284984"/>
            <a:ext cx="8316874" cy="3672408"/>
          </a:xfrm>
        </p:spPr>
        <p:txBody>
          <a:bodyPr>
            <a:normAutofit/>
          </a:bodyPr>
          <a:lstStyle/>
          <a:p>
            <a:pPr>
              <a:lnSpc>
                <a:spcPct val="150000"/>
              </a:lnSpc>
              <a:spcBef>
                <a:spcPts val="0"/>
              </a:spcBef>
              <a:buFont typeface="Wingdings" panose="05000000000000000000" pitchFamily="2" charset="2"/>
              <a:buChar char="Ø"/>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1980s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以后</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PC</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操作系统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CP/M</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MS-DOS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Windows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Linux</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FreeBSD</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Mac OS …</a:t>
            </a:r>
          </a:p>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嵌入式操作系统</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en-US" altLang="zh-CN" sz="1800" b="1" dirty="0">
                <a:solidFill>
                  <a:schemeClr val="tx1">
                    <a:lumMod val="50000"/>
                  </a:schemeClr>
                </a:solidFill>
                <a:latin typeface="华文中宋" panose="02010600040101010101" pitchFamily="2" charset="-122"/>
                <a:ea typeface="华文中宋" panose="02010600040101010101" pitchFamily="2" charset="-122"/>
              </a:rPr>
              <a:t>VxWorks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µc/OS-Ⅲ</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 </a:t>
            </a:r>
            <a:r>
              <a:rPr lang="en-US" altLang="zh-CN" sz="1800" b="1" dirty="0" err="1">
                <a:solidFill>
                  <a:schemeClr val="tx1">
                    <a:lumMod val="50000"/>
                  </a:schemeClr>
                </a:solidFill>
                <a:latin typeface="华文中宋" panose="02010600040101010101" pitchFamily="2" charset="-122"/>
                <a:ea typeface="华文中宋" panose="02010600040101010101" pitchFamily="2" charset="-122"/>
              </a:rPr>
              <a:t>pSOS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err="1">
                <a:solidFill>
                  <a:schemeClr val="tx1">
                    <a:lumMod val="50000"/>
                  </a:schemeClr>
                </a:solidFill>
                <a:latin typeface="华文中宋" panose="02010600040101010101" pitchFamily="2" charset="-122"/>
                <a:ea typeface="华文中宋" panose="02010600040101010101" pitchFamily="2" charset="-122"/>
              </a:rPr>
              <a:t>RTLinux</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err="1">
                <a:solidFill>
                  <a:schemeClr val="tx1">
                    <a:lumMod val="50000"/>
                  </a:schemeClr>
                </a:solidFill>
                <a:latin typeface="华文中宋" panose="02010600040101010101" pitchFamily="2" charset="-122"/>
                <a:ea typeface="华文中宋" panose="02010600040101010101" pitchFamily="2" charset="-122"/>
              </a:rPr>
              <a:t>FreeRTOS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Android…</a:t>
            </a:r>
          </a:p>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网络操作系统（</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NOS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在各自</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OS</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之上增加网络管理模块，包括通信、共享、安全、服务等，例如</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Netware</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OS/2</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Windows NT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Unix</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，之后不再特指</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60000"/>
              </a:lnSpc>
              <a:spcBef>
                <a:spcPts val="0"/>
              </a:spcBef>
            </a:pP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1CFC0A5B-3F49-491B-8275-FEF95C0C7FB6}"/>
              </a:ext>
            </a:extLst>
          </p:cNvPr>
          <p:cNvPicPr>
            <a:picLocks noChangeAspect="1"/>
          </p:cNvPicPr>
          <p:nvPr/>
        </p:nvPicPr>
        <p:blipFill>
          <a:blip r:embed="rId2"/>
          <a:stretch>
            <a:fillRect/>
          </a:stretch>
        </p:blipFill>
        <p:spPr>
          <a:xfrm>
            <a:off x="541535" y="1772942"/>
            <a:ext cx="1575402" cy="1502914"/>
          </a:xfrm>
          <a:prstGeom prst="rect">
            <a:avLst/>
          </a:prstGeom>
        </p:spPr>
      </p:pic>
      <p:pic>
        <p:nvPicPr>
          <p:cNvPr id="5" name="图片 4">
            <a:extLst>
              <a:ext uri="{FF2B5EF4-FFF2-40B4-BE49-F238E27FC236}">
                <a16:creationId xmlns:a16="http://schemas.microsoft.com/office/drawing/2014/main" id="{B4ADE62F-98DE-4B28-845B-63F0677F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789" y="1683943"/>
            <a:ext cx="1319404" cy="1630782"/>
          </a:xfrm>
          <a:prstGeom prst="rect">
            <a:avLst/>
          </a:prstGeom>
        </p:spPr>
      </p:pic>
      <p:pic>
        <p:nvPicPr>
          <p:cNvPr id="8" name="图片 7">
            <a:extLst>
              <a:ext uri="{FF2B5EF4-FFF2-40B4-BE49-F238E27FC236}">
                <a16:creationId xmlns:a16="http://schemas.microsoft.com/office/drawing/2014/main" id="{6AC23AEA-3462-4D05-A6F1-935708F34C9E}"/>
              </a:ext>
            </a:extLst>
          </p:cNvPr>
          <p:cNvPicPr>
            <a:picLocks noChangeAspect="1"/>
          </p:cNvPicPr>
          <p:nvPr/>
        </p:nvPicPr>
        <p:blipFill>
          <a:blip r:embed="rId4"/>
          <a:stretch>
            <a:fillRect/>
          </a:stretch>
        </p:blipFill>
        <p:spPr>
          <a:xfrm>
            <a:off x="4534028" y="1635079"/>
            <a:ext cx="4219621" cy="1681124"/>
          </a:xfrm>
          <a:prstGeom prst="rect">
            <a:avLst/>
          </a:prstGeom>
        </p:spPr>
      </p:pic>
      <p:sp>
        <p:nvSpPr>
          <p:cNvPr id="4" name="灯片编号占位符 3">
            <a:extLst>
              <a:ext uri="{FF2B5EF4-FFF2-40B4-BE49-F238E27FC236}">
                <a16:creationId xmlns:a16="http://schemas.microsoft.com/office/drawing/2014/main" id="{BC59EF3F-CFEF-45DD-BC77-9B5F782182AA}"/>
              </a:ext>
            </a:extLst>
          </p:cNvPr>
          <p:cNvSpPr>
            <a:spLocks noGrp="1"/>
          </p:cNvSpPr>
          <p:nvPr>
            <p:ph type="sldNum" sz="quarter" idx="12"/>
          </p:nvPr>
        </p:nvSpPr>
        <p:spPr/>
        <p:txBody>
          <a:bodyPr/>
          <a:lstStyle/>
          <a:p>
            <a:fld id="{B10D5614-B734-4280-8F57-1D4947433C97}" type="slidenum">
              <a:rPr lang="en-US" smtClean="0"/>
              <a:t>35</a:t>
            </a:fld>
            <a:endParaRPr lang="en-US" dirty="0"/>
          </a:p>
        </p:txBody>
      </p:sp>
    </p:spTree>
    <p:extLst>
      <p:ext uri="{BB962C8B-B14F-4D97-AF65-F5344CB8AC3E}">
        <p14:creationId xmlns:p14="http://schemas.microsoft.com/office/powerpoint/2010/main" val="401172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28</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操作系统的进一步发展</a:t>
            </a:r>
          </a:p>
        </p:txBody>
      </p:sp>
      <p:sp>
        <p:nvSpPr>
          <p:cNvPr id="6" name="内容占位符 1"/>
          <p:cNvSpPr>
            <a:spLocks noGrp="1"/>
          </p:cNvSpPr>
          <p:nvPr>
            <p:ph idx="1"/>
          </p:nvPr>
        </p:nvSpPr>
        <p:spPr>
          <a:xfrm>
            <a:off x="483978" y="1700808"/>
            <a:ext cx="8316874" cy="4896544"/>
          </a:xfrm>
        </p:spPr>
        <p:txBody>
          <a:bodyPr>
            <a:noAutofit/>
          </a:bodyPr>
          <a:lstStyle/>
          <a:p>
            <a:pPr marL="342900" lvl="2" indent="-342900">
              <a:lnSpc>
                <a:spcPct val="150000"/>
              </a:lnSpc>
              <a:spcBef>
                <a:spcPts val="0"/>
              </a:spcBef>
              <a:buFont typeface="Wingdings" panose="05000000000000000000" pitchFamily="2" charset="2"/>
              <a:buChar char="Ø"/>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分布式操作系统（</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Distributed Operating </a:t>
            </a:r>
            <a:r>
              <a:rPr lang="en-US" altLang="zh-CN" sz="1700" b="1" dirty="0" err="1">
                <a:solidFill>
                  <a:schemeClr val="tx1">
                    <a:lumMod val="50000"/>
                  </a:schemeClr>
                </a:solidFill>
                <a:latin typeface="华文中宋" panose="02010600040101010101" pitchFamily="2" charset="-122"/>
                <a:ea typeface="华文中宋" panose="02010600040101010101" pitchFamily="2" charset="-122"/>
              </a:rPr>
              <a:t>System,DOS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要求一个统一的</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OS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，负责全系统资源分配与调度</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en-US" altLang="zh-CN" sz="1700" b="1" dirty="0">
                <a:solidFill>
                  <a:schemeClr val="tx1">
                    <a:lumMod val="50000"/>
                  </a:schemeClr>
                </a:solidFill>
                <a:latin typeface="华文中宋" panose="02010600040101010101" pitchFamily="2" charset="-122"/>
                <a:ea typeface="华文中宋" panose="02010600040101010101" pitchFamily="2" charset="-122"/>
              </a:rPr>
              <a:t>DOS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试图在互连的计算机硬件上部署全新的分布式操作系统，全面管理系统中各自独立的计算机，以求呈现给用户一个单一的系统视图。在</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1980s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，学界普遍追求这一目标，尽管产生了许多技术成果和实验系统，但却没有被用户和市场广泛接受。</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基于微内核的</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DOS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Amoeba</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Chorus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Mach …</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销声匿迹</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0" lvl="2" indent="-342900">
              <a:lnSpc>
                <a:spcPct val="150000"/>
              </a:lnSpc>
              <a:spcBef>
                <a:spcPts val="0"/>
              </a:spcBef>
              <a:buFont typeface="Wingdings" panose="05000000000000000000" pitchFamily="2" charset="2"/>
              <a:buChar char="Ø"/>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分布式计算环境（</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Distributed Computing </a:t>
            </a:r>
            <a:r>
              <a:rPr lang="en-US" altLang="zh-CN" sz="1700" b="1" dirty="0" err="1">
                <a:solidFill>
                  <a:schemeClr val="tx1">
                    <a:lumMod val="50000"/>
                  </a:schemeClr>
                </a:solidFill>
                <a:latin typeface="华文中宋" panose="02010600040101010101" pitchFamily="2" charset="-122"/>
                <a:ea typeface="华文中宋" panose="02010600040101010101" pitchFamily="2" charset="-122"/>
              </a:rPr>
              <a:t>Environment,DCE</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zh-CN" altLang="en-US" sz="1700" b="1" dirty="0">
                <a:solidFill>
                  <a:schemeClr val="tx1">
                    <a:lumMod val="50000"/>
                  </a:schemeClr>
                </a:solidFill>
                <a:latin typeface="华文中宋" panose="02010600040101010101" pitchFamily="2" charset="-122"/>
                <a:ea typeface="华文中宋" panose="02010600040101010101" pitchFamily="2" charset="-122"/>
              </a:rPr>
              <a:t>在网络计算平台上部署</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DCE</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，提供开发工具和公共服务，支持分布式应用，在保证节点自治的前提下，实现资源共享和协同工作。</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1990s</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以来，业界普遍遵循这一技术路线，产生了一系列行之有效的技术和广为接受的产品。</a:t>
            </a: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r>
              <a:rPr lang="en-US" altLang="zh-CN" sz="1700" b="1" dirty="0">
                <a:solidFill>
                  <a:schemeClr val="tx1">
                    <a:lumMod val="50000"/>
                  </a:schemeClr>
                </a:solidFill>
                <a:latin typeface="华文中宋" panose="02010600040101010101" pitchFamily="2" charset="-122"/>
                <a:ea typeface="华文中宋" panose="02010600040101010101" pitchFamily="2" charset="-122"/>
              </a:rPr>
              <a:t>CORBA</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J2EE</a:t>
            </a:r>
            <a:r>
              <a:rPr lang="zh-CN" altLang="en-US" sz="1700" b="1" dirty="0">
                <a:solidFill>
                  <a:schemeClr val="tx1">
                    <a:lumMod val="50000"/>
                  </a:schemeClr>
                </a:solidFill>
                <a:latin typeface="华文中宋" panose="02010600040101010101" pitchFamily="2" charset="-122"/>
                <a:ea typeface="华文中宋" panose="02010600040101010101" pitchFamily="2" charset="-122"/>
              </a:rPr>
              <a:t>、</a:t>
            </a:r>
            <a:r>
              <a:rPr lang="en-US" altLang="zh-CN" sz="1700" b="1" dirty="0">
                <a:solidFill>
                  <a:schemeClr val="tx1">
                    <a:lumMod val="50000"/>
                  </a:schemeClr>
                </a:solidFill>
                <a:latin typeface="华文中宋" panose="02010600040101010101" pitchFamily="2" charset="-122"/>
                <a:ea typeface="华文中宋" panose="02010600040101010101" pitchFamily="2" charset="-122"/>
              </a:rPr>
              <a:t>Hadoop …</a:t>
            </a:r>
          </a:p>
          <a:p>
            <a:pPr marL="742950" lvl="2" indent="-342900">
              <a:lnSpc>
                <a:spcPct val="150000"/>
              </a:lnSpc>
              <a:spcBef>
                <a:spcPts val="0"/>
              </a:spcBef>
            </a:pP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a:p>
            <a:pPr marL="742950" lvl="2" indent="-342900">
              <a:lnSpc>
                <a:spcPct val="150000"/>
              </a:lnSpc>
              <a:spcBef>
                <a:spcPts val="0"/>
              </a:spcBef>
            </a:pPr>
            <a:endParaRPr lang="en-US" altLang="zh-CN" sz="17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CDF3C9D2-30D0-4068-82D4-B1476B99AA9C}"/>
              </a:ext>
            </a:extLst>
          </p:cNvPr>
          <p:cNvSpPr>
            <a:spLocks noGrp="1"/>
          </p:cNvSpPr>
          <p:nvPr>
            <p:ph type="sldNum" sz="quarter" idx="12"/>
          </p:nvPr>
        </p:nvSpPr>
        <p:spPr/>
        <p:txBody>
          <a:bodyPr/>
          <a:lstStyle/>
          <a:p>
            <a:fld id="{B10D5614-B734-4280-8F57-1D4947433C97}" type="slidenum">
              <a:rPr lang="en-US" smtClean="0"/>
              <a:t>36</a:t>
            </a:fld>
            <a:endParaRPr lang="en-US" dirty="0"/>
          </a:p>
        </p:txBody>
      </p:sp>
    </p:spTree>
    <p:extLst>
      <p:ext uri="{BB962C8B-B14F-4D97-AF65-F5344CB8AC3E}">
        <p14:creationId xmlns:p14="http://schemas.microsoft.com/office/powerpoint/2010/main" val="189489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操作系统的历史</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29</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操作系统的功能</a:t>
            </a:r>
          </a:p>
        </p:txBody>
      </p:sp>
      <p:sp>
        <p:nvSpPr>
          <p:cNvPr id="8" name="内容占位符 2"/>
          <p:cNvSpPr>
            <a:spLocks noGrp="1"/>
          </p:cNvSpPr>
          <p:nvPr>
            <p:ph idx="1"/>
          </p:nvPr>
        </p:nvSpPr>
        <p:spPr>
          <a:xfrm>
            <a:off x="493396" y="1700808"/>
            <a:ext cx="8157208" cy="4840303"/>
          </a:xfrm>
        </p:spPr>
        <p:txBody>
          <a:bodyPr>
            <a:normAutofit fontScale="92500" lnSpcReduction="10000"/>
          </a:bodyPr>
          <a:lstStyle/>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管理和控制计算机中的所有硬件、软件资源，组织工作流程</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处理机管理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分配调度处理机资源</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存储管理（内存、外存）</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分配、保护、扩充、管理存储空间</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设备管理</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分配和管理通道、控制器、输入输出设备</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保证设备独立性：向用户提供一个抽象的设备界面</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文件系统管理（程序和数据）</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信息读写、共享、保密、保护</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提供工作环境和接口</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提供系统调用供用户程序和其他系统程序调用</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提供控制操作命令（还可能提供图形化的使用界面）</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0D849A76-31DD-48FD-AC51-7155DF0703F4}"/>
              </a:ext>
            </a:extLst>
          </p:cNvPr>
          <p:cNvSpPr>
            <a:spLocks noGrp="1"/>
          </p:cNvSpPr>
          <p:nvPr>
            <p:ph type="sldNum" sz="quarter" idx="12"/>
          </p:nvPr>
        </p:nvSpPr>
        <p:spPr/>
        <p:txBody>
          <a:bodyPr/>
          <a:lstStyle/>
          <a:p>
            <a:fld id="{B10D5614-B734-4280-8F57-1D4947433C97}" type="slidenum">
              <a:rPr lang="en-US" smtClean="0"/>
              <a:t>37</a:t>
            </a:fld>
            <a:endParaRPr lang="en-US" dirty="0"/>
          </a:p>
        </p:txBody>
      </p:sp>
    </p:spTree>
    <p:extLst>
      <p:ext uri="{BB962C8B-B14F-4D97-AF65-F5344CB8AC3E}">
        <p14:creationId xmlns:p14="http://schemas.microsoft.com/office/powerpoint/2010/main" val="323019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操作系统结构</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无结构</a:t>
            </a:r>
            <a:r>
              <a:rPr lang="en-US" altLang="zh-CN" sz="2000" b="1" dirty="0">
                <a:solidFill>
                  <a:srgbClr val="FF0000"/>
                </a:solidFill>
                <a:latin typeface="华文中宋" panose="02010600040101010101" pitchFamily="2" charset="-122"/>
                <a:ea typeface="华文中宋" panose="02010600040101010101" pitchFamily="2" charset="-122"/>
              </a:rPr>
              <a:t>OS</a:t>
            </a: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356B4201-69FC-4921-AAF3-9845150FDC41}"/>
              </a:ext>
            </a:extLst>
          </p:cNvPr>
          <p:cNvSpPr txBox="1"/>
          <p:nvPr/>
        </p:nvSpPr>
        <p:spPr>
          <a:xfrm>
            <a:off x="608390" y="1628800"/>
            <a:ext cx="7677451" cy="5033044"/>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早期操作系统</a:t>
            </a: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规模小，简单</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功能有限</a:t>
            </a: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问题</a:t>
            </a: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混乱</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不易维护和更新</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不适合大规模系统开发</a:t>
            </a: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例子</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MS-DOS</a:t>
            </a:r>
            <a:r>
              <a:rPr lang="zh-CN" altLang="en-US" b="1" dirty="0">
                <a:solidFill>
                  <a:schemeClr val="tx2">
                    <a:lumMod val="50000"/>
                  </a:schemeClr>
                </a:solidFill>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不划分模块。尽管</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MS-DOS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有某种结构，其接口和功能层没有划分清楚</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早期</a:t>
            </a:r>
            <a:r>
              <a:rPr lang="en-US" altLang="zh-CN" b="1" dirty="0">
                <a:solidFill>
                  <a:schemeClr val="tx2">
                    <a:lumMod val="50000"/>
                  </a:schemeClr>
                </a:solidFill>
                <a:latin typeface="华文中宋" panose="02010600040101010101" pitchFamily="2" charset="-122"/>
                <a:ea typeface="华文中宋" panose="02010600040101010101" pitchFamily="2" charset="-122"/>
              </a:rPr>
              <a:t>UNIX</a:t>
            </a:r>
            <a:r>
              <a:rPr lang="zh-CN" altLang="en-US" b="1" dirty="0">
                <a:solidFill>
                  <a:schemeClr val="tx2">
                    <a:lumMod val="50000"/>
                  </a:schemeClr>
                </a:solidFill>
                <a:latin typeface="华文中宋" panose="02010600040101010101" pitchFamily="2" charset="-122"/>
                <a:ea typeface="华文中宋" panose="02010600040101010101" pitchFamily="2" charset="-122"/>
              </a:rPr>
              <a:t>，受到硬件限制，原始</a:t>
            </a:r>
            <a:r>
              <a:rPr lang="en-US" altLang="zh-CN" b="1" dirty="0">
                <a:solidFill>
                  <a:schemeClr val="tx2">
                    <a:lumMod val="50000"/>
                  </a:schemeClr>
                </a:solidFill>
                <a:latin typeface="华文中宋" panose="02010600040101010101" pitchFamily="2" charset="-122"/>
                <a:ea typeface="华文中宋" panose="02010600040101010101" pitchFamily="2" charset="-122"/>
              </a:rPr>
              <a:t>UNIX</a:t>
            </a:r>
            <a:r>
              <a:rPr lang="zh-CN" altLang="en-US" b="1" dirty="0">
                <a:solidFill>
                  <a:schemeClr val="tx2">
                    <a:lumMod val="50000"/>
                  </a:schemeClr>
                </a:solidFill>
                <a:latin typeface="华文中宋" panose="02010600040101010101" pitchFamily="2" charset="-122"/>
                <a:ea typeface="华文中宋" panose="02010600040101010101" pitchFamily="2" charset="-122"/>
              </a:rPr>
              <a:t>操作系统由系统程序、内核两个独立部分组成</a:t>
            </a:r>
          </a:p>
        </p:txBody>
      </p:sp>
      <p:pic>
        <p:nvPicPr>
          <p:cNvPr id="2050" name="Picture 2" descr="在这里插入图片描述">
            <a:extLst>
              <a:ext uri="{FF2B5EF4-FFF2-40B4-BE49-F238E27FC236}">
                <a16:creationId xmlns:a16="http://schemas.microsoft.com/office/drawing/2014/main" id="{51588C84-9376-4435-8CBA-45665317C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330" y="1196752"/>
            <a:ext cx="3638550"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FD513A67-3609-44FD-AEEF-948BEAFF0F64}"/>
              </a:ext>
            </a:extLst>
          </p:cNvPr>
          <p:cNvSpPr>
            <a:spLocks noGrp="1"/>
          </p:cNvSpPr>
          <p:nvPr>
            <p:ph type="sldNum" sz="quarter" idx="12"/>
          </p:nvPr>
        </p:nvSpPr>
        <p:spPr/>
        <p:txBody>
          <a:bodyPr/>
          <a:lstStyle/>
          <a:p>
            <a:fld id="{B10D5614-B734-4280-8F57-1D4947433C97}" type="slidenum">
              <a:rPr lang="en-US" smtClean="0"/>
              <a:t>38</a:t>
            </a:fld>
            <a:endParaRPr lang="en-US" dirty="0"/>
          </a:p>
        </p:txBody>
      </p:sp>
    </p:spTree>
    <p:extLst>
      <p:ext uri="{BB962C8B-B14F-4D97-AF65-F5344CB8AC3E}">
        <p14:creationId xmlns:p14="http://schemas.microsoft.com/office/powerpoint/2010/main" val="363622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操作系统结构</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操作系统代码规模迅速增长</a:t>
            </a:r>
          </a:p>
        </p:txBody>
      </p:sp>
      <p:pic>
        <p:nvPicPr>
          <p:cNvPr id="3074" name="Picture 2" descr="在这里插入图片描述">
            <a:extLst>
              <a:ext uri="{FF2B5EF4-FFF2-40B4-BE49-F238E27FC236}">
                <a16:creationId xmlns:a16="http://schemas.microsoft.com/office/drawing/2014/main" id="{3DE41906-084B-4476-9575-A21866249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28" y="1967907"/>
            <a:ext cx="7019925" cy="38195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6E62139E-3101-42B8-B078-411D86EE8DDB}"/>
              </a:ext>
            </a:extLst>
          </p:cNvPr>
          <p:cNvSpPr>
            <a:spLocks noGrp="1"/>
          </p:cNvSpPr>
          <p:nvPr>
            <p:ph type="sldNum" sz="quarter" idx="12"/>
          </p:nvPr>
        </p:nvSpPr>
        <p:spPr/>
        <p:txBody>
          <a:bodyPr/>
          <a:lstStyle/>
          <a:p>
            <a:fld id="{B10D5614-B734-4280-8F57-1D4947433C97}" type="slidenum">
              <a:rPr lang="en-US" smtClean="0"/>
              <a:t>39</a:t>
            </a:fld>
            <a:endParaRPr lang="en-US" dirty="0"/>
          </a:p>
        </p:txBody>
      </p:sp>
    </p:spTree>
    <p:extLst>
      <p:ext uri="{BB962C8B-B14F-4D97-AF65-F5344CB8AC3E}">
        <p14:creationId xmlns:p14="http://schemas.microsoft.com/office/powerpoint/2010/main" val="107355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chemeClr val="accent1">
                    <a:lumMod val="60000"/>
                    <a:lumOff val="40000"/>
                  </a:schemeClr>
                </a:solidFill>
                <a:latin typeface="华文中宋" panose="02010600040101010101" pitchFamily="2" charset="-122"/>
                <a:ea typeface="华文中宋" panose="02010600040101010101" pitchFamily="2" charset="-122"/>
              </a:rPr>
              <a:t>实验课</a:t>
            </a:r>
            <a:r>
              <a:rPr lang="zh-CN" altLang="zh-CN" b="1" dirty="0">
                <a:solidFill>
                  <a:schemeClr val="accent1">
                    <a:lumMod val="60000"/>
                    <a:lumOff val="40000"/>
                  </a:schemeClr>
                </a:solidFill>
                <a:latin typeface="华文中宋" panose="02010600040101010101" pitchFamily="2" charset="-122"/>
                <a:ea typeface="华文中宋" panose="02010600040101010101" pitchFamily="2" charset="-122"/>
              </a:rPr>
              <a:t>教学进度表</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t>02</a:t>
            </a:r>
            <a:endParaRPr lang="en-US" sz="1100" b="1" dirty="0"/>
          </a:p>
        </p:txBody>
      </p:sp>
      <p:graphicFrame>
        <p:nvGraphicFramePr>
          <p:cNvPr id="13" name="表格 12"/>
          <p:cNvGraphicFramePr>
            <a:graphicFrameLocks noGrp="1"/>
          </p:cNvGraphicFramePr>
          <p:nvPr>
            <p:extLst>
              <p:ext uri="{D42A27DB-BD31-4B8C-83A1-F6EECF244321}">
                <p14:modId xmlns:p14="http://schemas.microsoft.com/office/powerpoint/2010/main" val="4114532279"/>
              </p:ext>
            </p:extLst>
          </p:nvPr>
        </p:nvGraphicFramePr>
        <p:xfrm>
          <a:off x="660235" y="1402404"/>
          <a:ext cx="7797556" cy="4729266"/>
        </p:xfrm>
        <a:graphic>
          <a:graphicData uri="http://schemas.openxmlformats.org/drawingml/2006/table">
            <a:tbl>
              <a:tblPr firstRow="1" bandRow="1">
                <a:tableStyleId>{22838BEF-8BB2-4498-84A7-C5851F593DF1}</a:tableStyleId>
              </a:tblPr>
              <a:tblGrid>
                <a:gridCol w="2488713">
                  <a:extLst>
                    <a:ext uri="{9D8B030D-6E8A-4147-A177-3AD203B41FA5}">
                      <a16:colId xmlns:a16="http://schemas.microsoft.com/office/drawing/2014/main" val="20000"/>
                    </a:ext>
                  </a:extLst>
                </a:gridCol>
                <a:gridCol w="5308843">
                  <a:extLst>
                    <a:ext uri="{9D8B030D-6E8A-4147-A177-3AD203B41FA5}">
                      <a16:colId xmlns:a16="http://schemas.microsoft.com/office/drawing/2014/main" val="20001"/>
                    </a:ext>
                  </a:extLst>
                </a:gridCol>
              </a:tblGrid>
              <a:tr h="525474">
                <a:tc>
                  <a:txBody>
                    <a:bodyPr/>
                    <a:lstStyle/>
                    <a:p>
                      <a:pPr algn="ctr">
                        <a:spcAft>
                          <a:spcPts val="0"/>
                        </a:spcAft>
                      </a:pPr>
                      <a:r>
                        <a:rPr lang="zh-CN" altLang="en-US" sz="1600" b="1" kern="100" dirty="0">
                          <a:solidFill>
                            <a:srgbClr val="C00000"/>
                          </a:solidFill>
                          <a:effectLst/>
                          <a:latin typeface="华文中宋" panose="02010600040101010101" pitchFamily="2" charset="-122"/>
                          <a:ea typeface="华文中宋" panose="02010600040101010101" pitchFamily="2" charset="-122"/>
                        </a:rPr>
                        <a:t>周次</a:t>
                      </a:r>
                      <a:endParaRPr lang="zh-CN" sz="1600" b="1" kern="100" dirty="0">
                        <a:solidFill>
                          <a:srgbClr val="C00000"/>
                        </a:solidFill>
                        <a:effectLst/>
                        <a:latin typeface="华文中宋" panose="02010600040101010101" pitchFamily="2" charset="-122"/>
                        <a:ea typeface="华文中宋" panose="02010600040101010101" pitchFamily="2" charset="-122"/>
                      </a:endParaRPr>
                    </a:p>
                  </a:txBody>
                  <a:tcPr marL="68580" marR="68580" marT="0" marB="0" anchor="ctr">
                    <a:solidFill>
                      <a:schemeClr val="bg1">
                        <a:lumMod val="95000"/>
                      </a:schemeClr>
                    </a:solidFill>
                  </a:tcPr>
                </a:tc>
                <a:tc>
                  <a:txBody>
                    <a:bodyPr/>
                    <a:lstStyle/>
                    <a:p>
                      <a:pPr algn="ctr">
                        <a:spcAft>
                          <a:spcPts val="0"/>
                        </a:spcAft>
                      </a:pPr>
                      <a:r>
                        <a:rPr lang="zh-CN" altLang="en-US" sz="1600" b="1" kern="100" dirty="0">
                          <a:solidFill>
                            <a:srgbClr val="C00000"/>
                          </a:solidFill>
                          <a:effectLst/>
                          <a:latin typeface="华文中宋" panose="02010600040101010101" pitchFamily="2" charset="-122"/>
                          <a:ea typeface="华文中宋" panose="02010600040101010101" pitchFamily="2" charset="-122"/>
                        </a:rPr>
                        <a:t>内容</a:t>
                      </a:r>
                      <a:endParaRPr lang="zh-CN" sz="1600" b="1" kern="100" dirty="0">
                        <a:solidFill>
                          <a:srgbClr val="C00000"/>
                        </a:solidFill>
                        <a:effectLst/>
                        <a:latin typeface="华文中宋" panose="02010600040101010101" pitchFamily="2" charset="-122"/>
                        <a:ea typeface="华文中宋" panose="02010600040101010101" pitchFamily="2" charset="-122"/>
                      </a:endParaRPr>
                    </a:p>
                  </a:txBody>
                  <a:tcPr marL="68580" marR="68580" marT="0" marB="0" anchor="ctr">
                    <a:solidFill>
                      <a:schemeClr val="bg1">
                        <a:lumMod val="95000"/>
                      </a:schemeClr>
                    </a:solidFill>
                  </a:tcPr>
                </a:tc>
                <a:extLst>
                  <a:ext uri="{0D108BD9-81ED-4DB2-BD59-A6C34878D82A}">
                    <a16:rowId xmlns:a16="http://schemas.microsoft.com/office/drawing/2014/main" val="10000"/>
                  </a:ext>
                </a:extLst>
              </a:tr>
              <a:tr h="525474">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altLang="zh-CN" sz="1600" b="1" kern="100" dirty="0">
                          <a:solidFill>
                            <a:schemeClr val="tx2"/>
                          </a:solidFill>
                          <a:effectLst/>
                          <a:latin typeface="华文中宋" panose="02010600040101010101" pitchFamily="2" charset="-122"/>
                          <a:ea typeface="华文中宋" panose="02010600040101010101" pitchFamily="2" charset="-122"/>
                          <a:cs typeface="+mn-cs"/>
                        </a:rPr>
                        <a:t>3-4</a:t>
                      </a:r>
                      <a:endParaRPr lang="zh-CN" altLang="en-US" sz="1600" b="1" kern="100" dirty="0">
                        <a:solidFill>
                          <a:schemeClr val="tx2"/>
                        </a:solidFill>
                        <a:effectLst/>
                        <a:latin typeface="华文中宋" panose="02010600040101010101" pitchFamily="2" charset="-122"/>
                        <a:ea typeface="华文中宋" panose="02010600040101010101" pitchFamily="2" charset="-122"/>
                        <a:cs typeface="+mn-cs"/>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预备实验（</a:t>
                      </a:r>
                      <a:r>
                        <a:rPr lang="en-US" altLang="zh-CN" sz="1600" b="1" kern="100" dirty="0" err="1">
                          <a:solidFill>
                            <a:schemeClr val="tx2"/>
                          </a:solidFill>
                          <a:effectLst/>
                          <a:latin typeface="华文中宋" panose="02010600040101010101" pitchFamily="2" charset="-122"/>
                          <a:ea typeface="华文中宋" panose="02010600040101010101" pitchFamily="2" charset="-122"/>
                          <a:cs typeface="+mn-cs"/>
                        </a:rPr>
                        <a:t>Vmware</a:t>
                      </a: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a:t>
                      </a:r>
                      <a:r>
                        <a:rPr lang="en-US" altLang="zh-CN" sz="1600" b="1" kern="100" dirty="0">
                          <a:solidFill>
                            <a:schemeClr val="tx2"/>
                          </a:solidFill>
                          <a:effectLst/>
                          <a:latin typeface="华文中宋" panose="02010600040101010101" pitchFamily="2" charset="-122"/>
                          <a:ea typeface="华文中宋" panose="02010600040101010101" pitchFamily="2" charset="-122"/>
                          <a:cs typeface="+mn-cs"/>
                        </a:rPr>
                        <a:t>Linux/CentOS</a:t>
                      </a: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a:t>
                      </a:r>
                      <a:r>
                        <a:rPr lang="en-US" altLang="zh-CN" sz="1600" b="1" kern="100" dirty="0">
                          <a:solidFill>
                            <a:schemeClr val="tx2"/>
                          </a:solidFill>
                          <a:effectLst/>
                          <a:latin typeface="华文中宋" panose="02010600040101010101" pitchFamily="2" charset="-122"/>
                          <a:ea typeface="华文中宋" panose="02010600040101010101" pitchFamily="2" charset="-122"/>
                          <a:cs typeface="+mn-cs"/>
                        </a:rPr>
                        <a:t>vim</a:t>
                      </a: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a:t>
                      </a:r>
                      <a:r>
                        <a:rPr lang="en-US" altLang="zh-CN" sz="1600" b="1" kern="100" dirty="0" err="1">
                          <a:solidFill>
                            <a:schemeClr val="tx2"/>
                          </a:solidFill>
                          <a:effectLst/>
                          <a:latin typeface="华文中宋" panose="02010600040101010101" pitchFamily="2" charset="-122"/>
                          <a:ea typeface="华文中宋" panose="02010600040101010101" pitchFamily="2" charset="-122"/>
                          <a:cs typeface="+mn-cs"/>
                        </a:rPr>
                        <a:t>gcc</a:t>
                      </a: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a:t>
                      </a:r>
                    </a:p>
                  </a:txBody>
                  <a:tcPr marL="68580" marR="68580" marT="0" marB="0" anchor="ctr">
                    <a:solidFill>
                      <a:srgbClr val="CCECFF"/>
                    </a:solidFill>
                  </a:tcPr>
                </a:tc>
                <a:extLst>
                  <a:ext uri="{0D108BD9-81ED-4DB2-BD59-A6C34878D82A}">
                    <a16:rowId xmlns:a16="http://schemas.microsoft.com/office/drawing/2014/main" val="10001"/>
                  </a:ext>
                </a:extLst>
              </a:tr>
              <a:tr h="525474">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altLang="zh-CN" sz="1600" b="1" kern="100" dirty="0">
                          <a:solidFill>
                            <a:schemeClr val="tx2"/>
                          </a:solidFill>
                          <a:effectLst/>
                          <a:latin typeface="华文中宋" panose="02010600040101010101" pitchFamily="2" charset="-122"/>
                          <a:ea typeface="华文中宋" panose="02010600040101010101" pitchFamily="2" charset="-122"/>
                          <a:cs typeface="+mn-cs"/>
                        </a:rPr>
                        <a:t>5</a:t>
                      </a:r>
                      <a:endParaRPr lang="zh-CN" altLang="en-US" sz="1600" b="1" kern="100" dirty="0">
                        <a:solidFill>
                          <a:schemeClr val="tx2"/>
                        </a:solidFill>
                        <a:effectLst/>
                        <a:latin typeface="华文中宋" panose="02010600040101010101" pitchFamily="2" charset="-122"/>
                        <a:ea typeface="华文中宋" panose="02010600040101010101" pitchFamily="2" charset="-122"/>
                        <a:cs typeface="+mn-cs"/>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进程管理</a:t>
                      </a:r>
                    </a:p>
                  </a:txBody>
                  <a:tcPr marL="68580" marR="68580" marT="0" marB="0" anchor="ctr">
                    <a:solidFill>
                      <a:srgbClr val="CCECFF"/>
                    </a:solidFill>
                  </a:tcPr>
                </a:tc>
                <a:extLst>
                  <a:ext uri="{0D108BD9-81ED-4DB2-BD59-A6C34878D82A}">
                    <a16:rowId xmlns:a16="http://schemas.microsoft.com/office/drawing/2014/main" val="10002"/>
                  </a:ext>
                </a:extLst>
              </a:tr>
              <a:tr h="525474">
                <a:tc>
                  <a:txBody>
                    <a:bodyPr/>
                    <a:lstStyle/>
                    <a:p>
                      <a:pPr algn="ctr">
                        <a:lnSpc>
                          <a:spcPct val="150000"/>
                        </a:lnSpc>
                        <a:spcBef>
                          <a:spcPts val="1200"/>
                        </a:spcBef>
                        <a:spcAft>
                          <a:spcPts val="0"/>
                        </a:spcAft>
                      </a:pPr>
                      <a:r>
                        <a:rPr lang="en-US" altLang="zh-CN" sz="1600" b="1" kern="100" dirty="0">
                          <a:solidFill>
                            <a:schemeClr val="tx2"/>
                          </a:solidFill>
                          <a:effectLst/>
                          <a:latin typeface="华文中宋" panose="02010600040101010101" pitchFamily="2" charset="-122"/>
                          <a:ea typeface="华文中宋" panose="02010600040101010101" pitchFamily="2" charset="-122"/>
                        </a:rPr>
                        <a:t>6</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en-US" sz="1600" b="1" kern="100" dirty="0">
                          <a:solidFill>
                            <a:schemeClr val="tx2"/>
                          </a:solidFill>
                          <a:effectLst/>
                          <a:latin typeface="华文中宋" panose="02010600040101010101" pitchFamily="2" charset="-122"/>
                          <a:ea typeface="华文中宋" panose="02010600040101010101" pitchFamily="2" charset="-122"/>
                        </a:rPr>
                        <a:t>进程间软中断通信</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0003"/>
                  </a:ext>
                </a:extLst>
              </a:tr>
              <a:tr h="525474">
                <a:tc>
                  <a:txBody>
                    <a:bodyPr/>
                    <a:lstStyle/>
                    <a:p>
                      <a:pPr algn="ctr">
                        <a:lnSpc>
                          <a:spcPct val="150000"/>
                        </a:lnSpc>
                        <a:spcBef>
                          <a:spcPts val="1200"/>
                        </a:spcBef>
                        <a:spcAft>
                          <a:spcPts val="0"/>
                        </a:spcAft>
                      </a:pPr>
                      <a:r>
                        <a:rPr lang="en-US" altLang="zh-CN" sz="1600" b="1" kern="100" dirty="0">
                          <a:solidFill>
                            <a:schemeClr val="tx2"/>
                          </a:solidFill>
                          <a:effectLst/>
                          <a:latin typeface="华文中宋" panose="02010600040101010101" pitchFamily="2" charset="-122"/>
                          <a:ea typeface="华文中宋" panose="02010600040101010101" pitchFamily="2" charset="-122"/>
                        </a:rPr>
                        <a:t>7</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en-US" sz="1600" b="1" kern="100" dirty="0">
                          <a:solidFill>
                            <a:schemeClr val="tx2"/>
                          </a:solidFill>
                          <a:effectLst/>
                          <a:latin typeface="华文中宋" panose="02010600040101010101" pitchFamily="2" charset="-122"/>
                          <a:ea typeface="华文中宋" panose="02010600040101010101" pitchFamily="2" charset="-122"/>
                        </a:rPr>
                        <a:t>消息队列通信</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0004"/>
                  </a:ext>
                </a:extLst>
              </a:tr>
              <a:tr h="525474">
                <a:tc>
                  <a:txBody>
                    <a:bodyPr/>
                    <a:lstStyle/>
                    <a:p>
                      <a:pPr algn="ctr">
                        <a:lnSpc>
                          <a:spcPct val="150000"/>
                        </a:lnSpc>
                        <a:spcBef>
                          <a:spcPts val="1200"/>
                        </a:spcBef>
                        <a:spcAft>
                          <a:spcPts val="0"/>
                        </a:spcAft>
                      </a:pPr>
                      <a:r>
                        <a:rPr lang="en-US" altLang="zh-CN" sz="1600" b="1" kern="100" dirty="0">
                          <a:solidFill>
                            <a:schemeClr val="tx2"/>
                          </a:solidFill>
                          <a:effectLst/>
                          <a:latin typeface="华文中宋" panose="02010600040101010101" pitchFamily="2" charset="-122"/>
                          <a:ea typeface="华文中宋" panose="02010600040101010101" pitchFamily="2" charset="-122"/>
                        </a:rPr>
                        <a:t>8</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en-US" sz="1600" b="1" kern="100" dirty="0">
                          <a:solidFill>
                            <a:schemeClr val="tx2"/>
                          </a:solidFill>
                          <a:effectLst/>
                          <a:latin typeface="华文中宋" panose="02010600040101010101" pitchFamily="2" charset="-122"/>
                          <a:ea typeface="华文中宋" panose="02010600040101010101" pitchFamily="2" charset="-122"/>
                        </a:rPr>
                        <a:t>共享存储区通信</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0005"/>
                  </a:ext>
                </a:extLst>
              </a:tr>
              <a:tr h="525474">
                <a:tc>
                  <a:txBody>
                    <a:bodyPr/>
                    <a:lstStyle/>
                    <a:p>
                      <a:pPr algn="ctr">
                        <a:lnSpc>
                          <a:spcPct val="150000"/>
                        </a:lnSpc>
                        <a:spcBef>
                          <a:spcPts val="1200"/>
                        </a:spcBef>
                        <a:spcAft>
                          <a:spcPts val="0"/>
                        </a:spcAft>
                      </a:pPr>
                      <a:r>
                        <a:rPr lang="en-US" altLang="zh-CN" sz="1600" b="1" kern="100" dirty="0">
                          <a:solidFill>
                            <a:schemeClr val="tx2"/>
                          </a:solidFill>
                          <a:effectLst/>
                          <a:latin typeface="华文中宋" panose="02010600040101010101" pitchFamily="2" charset="-122"/>
                          <a:ea typeface="华文中宋" panose="02010600040101010101" pitchFamily="2" charset="-122"/>
                        </a:rPr>
                        <a:t>9-10</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en-US" sz="1600" b="1" kern="100" dirty="0">
                          <a:solidFill>
                            <a:schemeClr val="tx2"/>
                          </a:solidFill>
                          <a:effectLst/>
                          <a:latin typeface="华文中宋" panose="02010600040101010101" pitchFamily="2" charset="-122"/>
                          <a:ea typeface="华文中宋" panose="02010600040101010101" pitchFamily="2" charset="-122"/>
                        </a:rPr>
                        <a:t>进程调度</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0006"/>
                  </a:ext>
                </a:extLst>
              </a:tr>
              <a:tr h="525474">
                <a:tc>
                  <a:txBody>
                    <a:bodyPr/>
                    <a:lstStyle/>
                    <a:p>
                      <a:pPr algn="ctr">
                        <a:lnSpc>
                          <a:spcPct val="150000"/>
                        </a:lnSpc>
                        <a:spcBef>
                          <a:spcPts val="1200"/>
                        </a:spcBef>
                        <a:spcAft>
                          <a:spcPts val="0"/>
                        </a:spcAft>
                      </a:pPr>
                      <a:r>
                        <a:rPr lang="en-US" altLang="zh-CN" sz="1600" b="1" kern="100" dirty="0">
                          <a:solidFill>
                            <a:schemeClr val="tx2"/>
                          </a:solidFill>
                          <a:effectLst/>
                          <a:latin typeface="华文中宋" panose="02010600040101010101" pitchFamily="2" charset="-122"/>
                          <a:ea typeface="华文中宋" panose="02010600040101010101" pitchFamily="2" charset="-122"/>
                        </a:rPr>
                        <a:t>11-13</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algn="ctr">
                        <a:lnSpc>
                          <a:spcPct val="150000"/>
                        </a:lnSpc>
                        <a:spcBef>
                          <a:spcPts val="1200"/>
                        </a:spcBef>
                        <a:spcAft>
                          <a:spcPts val="0"/>
                        </a:spcAft>
                      </a:pPr>
                      <a:r>
                        <a:rPr lang="zh-CN" altLang="en-US" sz="1600" b="1" kern="100" dirty="0">
                          <a:solidFill>
                            <a:schemeClr val="tx2"/>
                          </a:solidFill>
                          <a:effectLst/>
                          <a:latin typeface="华文中宋" panose="02010600040101010101" pitchFamily="2" charset="-122"/>
                          <a:ea typeface="华文中宋" panose="02010600040101010101" pitchFamily="2" charset="-122"/>
                        </a:rPr>
                        <a:t>内存页面置换算法</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extLst>
                  <a:ext uri="{0D108BD9-81ED-4DB2-BD59-A6C34878D82A}">
                    <a16:rowId xmlns:a16="http://schemas.microsoft.com/office/drawing/2014/main" val="10007"/>
                  </a:ext>
                </a:extLst>
              </a:tr>
              <a:tr h="525474">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en-US" altLang="zh-CN" sz="1600" b="1" kern="100" dirty="0">
                          <a:solidFill>
                            <a:schemeClr val="tx2"/>
                          </a:solidFill>
                          <a:effectLst/>
                          <a:latin typeface="华文中宋" panose="02010600040101010101" pitchFamily="2" charset="-122"/>
                          <a:ea typeface="华文中宋" panose="02010600040101010101" pitchFamily="2" charset="-122"/>
                        </a:rPr>
                        <a:t>14-16</a:t>
                      </a:r>
                      <a:endParaRPr lang="zh-CN" sz="1600" b="1" kern="100" dirty="0">
                        <a:solidFill>
                          <a:schemeClr val="tx2"/>
                        </a:solidFill>
                        <a:effectLst/>
                        <a:latin typeface="华文中宋" panose="02010600040101010101" pitchFamily="2" charset="-122"/>
                        <a:ea typeface="华文中宋" panose="02010600040101010101" pitchFamily="2" charset="-122"/>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50000"/>
                        </a:lnSpc>
                        <a:spcBef>
                          <a:spcPts val="1200"/>
                        </a:spcBef>
                        <a:spcAft>
                          <a:spcPts val="0"/>
                        </a:spcAft>
                        <a:buClrTx/>
                        <a:buSzTx/>
                        <a:buFontTx/>
                        <a:buNone/>
                        <a:tabLst/>
                        <a:defRPr/>
                      </a:pPr>
                      <a:r>
                        <a:rPr lang="zh-CN" altLang="en-US" sz="1600" b="1" kern="100" dirty="0">
                          <a:solidFill>
                            <a:schemeClr val="tx2"/>
                          </a:solidFill>
                          <a:effectLst/>
                          <a:latin typeface="华文中宋" panose="02010600040101010101" pitchFamily="2" charset="-122"/>
                          <a:ea typeface="华文中宋" panose="02010600040101010101" pitchFamily="2" charset="-122"/>
                          <a:cs typeface="+mn-cs"/>
                        </a:rPr>
                        <a:t>利用proc监控资源使用状况、期末代码检查</a:t>
                      </a:r>
                    </a:p>
                  </a:txBody>
                  <a:tcPr marL="68580" marR="68580" marT="0" marB="0" anchor="ctr">
                    <a:solidFill>
                      <a:srgbClr val="CCECFF"/>
                    </a:solidFill>
                  </a:tcPr>
                </a:tc>
                <a:extLst>
                  <a:ext uri="{0D108BD9-81ED-4DB2-BD59-A6C34878D82A}">
                    <a16:rowId xmlns:a16="http://schemas.microsoft.com/office/drawing/2014/main" val="1754596964"/>
                  </a:ext>
                </a:extLst>
              </a:tr>
            </a:tbl>
          </a:graphicData>
        </a:graphic>
      </p:graphicFrame>
      <p:sp>
        <p:nvSpPr>
          <p:cNvPr id="3" name="灯片编号占位符 2">
            <a:extLst>
              <a:ext uri="{FF2B5EF4-FFF2-40B4-BE49-F238E27FC236}">
                <a16:creationId xmlns:a16="http://schemas.microsoft.com/office/drawing/2014/main" id="{81441ACA-1420-4BD4-B5B6-334E7A921A41}"/>
              </a:ext>
            </a:extLst>
          </p:cNvPr>
          <p:cNvSpPr>
            <a:spLocks noGrp="1"/>
          </p:cNvSpPr>
          <p:nvPr>
            <p:ph type="sldNum" sz="quarter" idx="12"/>
          </p:nvPr>
        </p:nvSpPr>
        <p:spPr/>
        <p:txBody>
          <a:bodyPr/>
          <a:lstStyle/>
          <a:p>
            <a:fld id="{B10D5614-B734-4280-8F57-1D4947433C97}" type="slidenum">
              <a:rPr lang="en-US" smtClean="0"/>
              <a:t>4</a:t>
            </a:fld>
            <a:endParaRPr lang="en-US" dirty="0"/>
          </a:p>
        </p:txBody>
      </p:sp>
    </p:spTree>
    <p:extLst>
      <p:ext uri="{BB962C8B-B14F-4D97-AF65-F5344CB8AC3E}">
        <p14:creationId xmlns:p14="http://schemas.microsoft.com/office/powerpoint/2010/main" val="14866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操作系统结构</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层次化结构</a:t>
            </a:r>
            <a:r>
              <a:rPr lang="en-US" altLang="zh-CN" sz="2000" b="1" dirty="0">
                <a:solidFill>
                  <a:srgbClr val="FF0000"/>
                </a:solidFill>
                <a:latin typeface="华文中宋" panose="02010600040101010101" pitchFamily="2" charset="-122"/>
                <a:ea typeface="华文中宋" panose="02010600040101010101" pitchFamily="2" charset="-122"/>
              </a:rPr>
              <a:t>OS</a:t>
            </a: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873C071B-41B9-4ACF-9EE0-79978FCAAAEE}"/>
              </a:ext>
            </a:extLst>
          </p:cNvPr>
          <p:cNvSpPr txBox="1"/>
          <p:nvPr/>
        </p:nvSpPr>
        <p:spPr>
          <a:xfrm>
            <a:off x="512147" y="1567509"/>
            <a:ext cx="5860053" cy="4198265"/>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操作系统分为若干层，在低层上构建高层，底层（</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0</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层）为硬件，最高层（</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N</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层）为用户层，每层只使用低层次的功能和服务。层次结构只有相邻两层才能会话。</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优点：简化了系统设计和实现，便于调试和升级维护</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缺点：每层内容的定义困难，效率差</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例子</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THE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1968</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年</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Dijkstra</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开发，荷兰</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Electrologica</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X8</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32</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内存）简单批处理系统</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iOS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：基于</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Mac OS X</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，增加部分功能性部件</a:t>
            </a:r>
          </a:p>
        </p:txBody>
      </p:sp>
      <p:pic>
        <p:nvPicPr>
          <p:cNvPr id="4098" name="Picture 2" descr="在这里插入图片描述">
            <a:extLst>
              <a:ext uri="{FF2B5EF4-FFF2-40B4-BE49-F238E27FC236}">
                <a16:creationId xmlns:a16="http://schemas.microsoft.com/office/drawing/2014/main" id="{CB8476B1-E86A-472D-83F4-0CB46F9AB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91" y="4007291"/>
            <a:ext cx="2730198" cy="27459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在这里插入图片描述">
            <a:extLst>
              <a:ext uri="{FF2B5EF4-FFF2-40B4-BE49-F238E27FC236}">
                <a16:creationId xmlns:a16="http://schemas.microsoft.com/office/drawing/2014/main" id="{35C44DC0-C231-4148-91D2-B21806AD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393" y="836712"/>
            <a:ext cx="2381250" cy="30956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8AEDFD76-39CF-41E0-82EF-06BE366B6053}"/>
              </a:ext>
            </a:extLst>
          </p:cNvPr>
          <p:cNvSpPr>
            <a:spLocks noGrp="1"/>
          </p:cNvSpPr>
          <p:nvPr>
            <p:ph type="sldNum" sz="quarter" idx="12"/>
          </p:nvPr>
        </p:nvSpPr>
        <p:spPr/>
        <p:txBody>
          <a:bodyPr/>
          <a:lstStyle/>
          <a:p>
            <a:fld id="{B10D5614-B734-4280-8F57-1D4947433C97}" type="slidenum">
              <a:rPr lang="en-US" smtClean="0"/>
              <a:t>40</a:t>
            </a:fld>
            <a:endParaRPr lang="en-US" dirty="0"/>
          </a:p>
        </p:txBody>
      </p:sp>
    </p:spTree>
    <p:extLst>
      <p:ext uri="{BB962C8B-B14F-4D97-AF65-F5344CB8AC3E}">
        <p14:creationId xmlns:p14="http://schemas.microsoft.com/office/powerpoint/2010/main" val="40059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操作系统结构</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模块化结构</a:t>
            </a:r>
            <a:r>
              <a:rPr lang="en-US" altLang="zh-CN" sz="2000" b="1" dirty="0">
                <a:solidFill>
                  <a:srgbClr val="FF0000"/>
                </a:solidFill>
                <a:latin typeface="华文中宋" panose="02010600040101010101" pitchFamily="2" charset="-122"/>
                <a:ea typeface="华文中宋" panose="02010600040101010101" pitchFamily="2" charset="-122"/>
              </a:rPr>
              <a:t>OS</a:t>
            </a:r>
            <a:endParaRPr lang="zh-CN" altLang="en-US" sz="2000" b="1" dirty="0">
              <a:solidFill>
                <a:srgbClr val="FF0000"/>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B87FB042-8248-4FBE-B2F2-37646AF7340F}"/>
              </a:ext>
            </a:extLst>
          </p:cNvPr>
          <p:cNvSpPr txBox="1"/>
          <p:nvPr/>
        </p:nvSpPr>
        <p:spPr>
          <a:xfrm>
            <a:off x="512147" y="1700808"/>
            <a:ext cx="8380333" cy="2951770"/>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大部分现代操作系统采用模块结构</a:t>
            </a: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使用面向对象方法</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每个核心部件分开</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每个与其他模块的会话被称为接口</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每个模块在需要时被加载到内核，类似于硬件的即插即用</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总体而言，类似于分层方法，但更灵活。任意两个模块之间都可以会话。</a:t>
            </a: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例子：</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Solaris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模块</a:t>
            </a:r>
          </a:p>
        </p:txBody>
      </p:sp>
      <p:pic>
        <p:nvPicPr>
          <p:cNvPr id="5122" name="Picture 2" descr="在这里插入图片描述">
            <a:extLst>
              <a:ext uri="{FF2B5EF4-FFF2-40B4-BE49-F238E27FC236}">
                <a16:creationId xmlns:a16="http://schemas.microsoft.com/office/drawing/2014/main" id="{FF5E1104-86D9-40CE-AF12-90852C3BC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722" y="4236803"/>
            <a:ext cx="5433009" cy="25918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8C260B5C-E5B2-4D5D-ABDC-0D530899C792}"/>
              </a:ext>
            </a:extLst>
          </p:cNvPr>
          <p:cNvSpPr>
            <a:spLocks noGrp="1"/>
          </p:cNvSpPr>
          <p:nvPr>
            <p:ph type="sldNum" sz="quarter" idx="12"/>
          </p:nvPr>
        </p:nvSpPr>
        <p:spPr/>
        <p:txBody>
          <a:bodyPr/>
          <a:lstStyle/>
          <a:p>
            <a:fld id="{B10D5614-B734-4280-8F57-1D4947433C97}" type="slidenum">
              <a:rPr lang="en-US" smtClean="0"/>
              <a:t>41</a:t>
            </a:fld>
            <a:endParaRPr lang="en-US" dirty="0"/>
          </a:p>
        </p:txBody>
      </p:sp>
    </p:spTree>
    <p:extLst>
      <p:ext uri="{BB962C8B-B14F-4D97-AF65-F5344CB8AC3E}">
        <p14:creationId xmlns:p14="http://schemas.microsoft.com/office/powerpoint/2010/main" val="343059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操作系统结构</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微内核</a:t>
            </a:r>
            <a:r>
              <a:rPr lang="en-US" altLang="zh-CN" sz="2000" b="1" dirty="0">
                <a:solidFill>
                  <a:srgbClr val="FF0000"/>
                </a:solidFill>
                <a:latin typeface="华文中宋" panose="02010600040101010101" pitchFamily="2" charset="-122"/>
                <a:ea typeface="华文中宋" panose="02010600040101010101" pitchFamily="2" charset="-122"/>
              </a:rPr>
              <a:t>OS</a:t>
            </a:r>
            <a:r>
              <a:rPr lang="zh-CN" altLang="en-US" sz="2000" b="1" dirty="0">
                <a:solidFill>
                  <a:srgbClr val="FF0000"/>
                </a:solidFill>
                <a:latin typeface="华文中宋" panose="02010600040101010101" pitchFamily="2" charset="-122"/>
                <a:ea typeface="华文中宋" panose="02010600040101010101" pitchFamily="2" charset="-122"/>
              </a:rPr>
              <a:t>结构</a:t>
            </a:r>
          </a:p>
        </p:txBody>
      </p:sp>
      <p:sp>
        <p:nvSpPr>
          <p:cNvPr id="9" name="文本框 8">
            <a:extLst>
              <a:ext uri="{FF2B5EF4-FFF2-40B4-BE49-F238E27FC236}">
                <a16:creationId xmlns:a16="http://schemas.microsoft.com/office/drawing/2014/main" id="{7DA4FE9B-9147-445F-83A1-5F295722FBE2}"/>
              </a:ext>
            </a:extLst>
          </p:cNvPr>
          <p:cNvSpPr txBox="1"/>
          <p:nvPr/>
        </p:nvSpPr>
        <p:spPr>
          <a:xfrm>
            <a:off x="539482" y="1556792"/>
            <a:ext cx="8020500" cy="5029262"/>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内核越来越大，越来越难管理，内核微型化：核内移出尽可能多功能到用户空间，仅包含进程</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线程管理、低级存储器管理、中断和陷入处理</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优点</a:t>
            </a: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扩张性</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便于扩充微内核</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移植性</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便于移植操作系统到新架构系统上</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可靠性</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更稳定（更少的代码运行在核心态）、更安全</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融入了面向对象技术，提供了对分布式系统的支持（</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a:t>
            </a:r>
            <a:r>
              <a:rPr lang="en-US" altLang="zh-CN" b="1" dirty="0">
                <a:solidFill>
                  <a:schemeClr val="tx2">
                    <a:lumMod val="50000"/>
                  </a:schemeClr>
                </a:solidFill>
                <a:latin typeface="华文中宋" panose="02010600040101010101" pitchFamily="2" charset="-122"/>
                <a:ea typeface="华文中宋" panose="02010600040101010101" pitchFamily="2" charset="-122"/>
              </a:rPr>
              <a:t>/S</a:t>
            </a:r>
            <a:r>
              <a:rPr lang="zh-CN" altLang="en-US" b="1" dirty="0">
                <a:solidFill>
                  <a:schemeClr val="tx2">
                    <a:lumMod val="50000"/>
                  </a:schemeClr>
                </a:solidFill>
                <a:latin typeface="华文中宋" panose="02010600040101010101" pitchFamily="2" charset="-122"/>
                <a:ea typeface="华文中宋" panose="02010600040101010101" pitchFamily="2" charset="-122"/>
              </a:rPr>
              <a:t>）</a:t>
            </a:r>
            <a:endParaRPr lang="zh-CN" altLang="en-US"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缺点</a:t>
            </a: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用户空间和内核空间通信的系统开销增加</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解决办法：提出消息传递机制</a:t>
            </a:r>
          </a:p>
          <a:p>
            <a:pPr marL="285750" indent="-285750" algn="l">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例子：第一个微内核系统：</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CMU</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的</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Mach</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QNX-</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基于微内核的实时操作系统，</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Windows NT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2000</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及后续版本</a:t>
            </a:r>
          </a:p>
        </p:txBody>
      </p:sp>
      <p:sp>
        <p:nvSpPr>
          <p:cNvPr id="3" name="灯片编号占位符 2">
            <a:extLst>
              <a:ext uri="{FF2B5EF4-FFF2-40B4-BE49-F238E27FC236}">
                <a16:creationId xmlns:a16="http://schemas.microsoft.com/office/drawing/2014/main" id="{151B7EA2-B33E-4291-B105-D763E5B33AAE}"/>
              </a:ext>
            </a:extLst>
          </p:cNvPr>
          <p:cNvSpPr>
            <a:spLocks noGrp="1"/>
          </p:cNvSpPr>
          <p:nvPr>
            <p:ph type="sldNum" sz="quarter" idx="12"/>
          </p:nvPr>
        </p:nvSpPr>
        <p:spPr/>
        <p:txBody>
          <a:bodyPr/>
          <a:lstStyle/>
          <a:p>
            <a:fld id="{B10D5614-B734-4280-8F57-1D4947433C97}" type="slidenum">
              <a:rPr lang="en-US" smtClean="0"/>
              <a:t>42</a:t>
            </a:fld>
            <a:endParaRPr lang="en-US" dirty="0"/>
          </a:p>
        </p:txBody>
      </p:sp>
    </p:spTree>
    <p:extLst>
      <p:ext uri="{BB962C8B-B14F-4D97-AF65-F5344CB8AC3E}">
        <p14:creationId xmlns:p14="http://schemas.microsoft.com/office/powerpoint/2010/main" val="1421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虚拟机</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虚拟机技术</a:t>
            </a:r>
          </a:p>
        </p:txBody>
      </p:sp>
      <p:pic>
        <p:nvPicPr>
          <p:cNvPr id="1026" name="Picture 2">
            <a:extLst>
              <a:ext uri="{FF2B5EF4-FFF2-40B4-BE49-F238E27FC236}">
                <a16:creationId xmlns:a16="http://schemas.microsoft.com/office/drawing/2014/main" id="{7A1B76D3-CF11-4C1E-BD66-2600A024C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3040106"/>
            <a:ext cx="4762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1CAE142-1227-48A7-92CF-837DA47BA214}"/>
              </a:ext>
            </a:extLst>
          </p:cNvPr>
          <p:cNvSpPr txBox="1"/>
          <p:nvPr/>
        </p:nvSpPr>
        <p:spPr>
          <a:xfrm>
            <a:off x="513023" y="1587631"/>
            <a:ext cx="8307449" cy="1289456"/>
          </a:xfrm>
          <a:prstGeom prst="rect">
            <a:avLst/>
          </a:prstGeom>
          <a:noFill/>
        </p:spPr>
        <p:txBody>
          <a:bodyPr wrap="square">
            <a:spAutoFit/>
          </a:bodyPr>
          <a:lstStyle/>
          <a:p>
            <a:pPr>
              <a:lnSpc>
                <a:spcPct val="150000"/>
              </a:lnSpc>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虚拟机（</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Virtual Machine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）指通过</a:t>
            </a:r>
            <a:r>
              <a:rPr lang="zh-CN" altLang="en-US" b="1" i="0" u="none" strike="noStrike" dirty="0">
                <a:solidFill>
                  <a:schemeClr val="tx2">
                    <a:lumMod val="50000"/>
                  </a:schemeClr>
                </a:solidFill>
                <a:effectLst/>
                <a:latin typeface="华文中宋" panose="02010600040101010101" pitchFamily="2" charset="-122"/>
                <a:ea typeface="华文中宋" panose="02010600040101010101" pitchFamily="2" charset="-122"/>
              </a:rPr>
              <a:t>软件</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模拟的具有完整</a:t>
            </a:r>
            <a:r>
              <a:rPr lang="zh-CN" altLang="en-US" b="1" i="0" u="none" strike="noStrike" dirty="0">
                <a:solidFill>
                  <a:schemeClr val="tx2">
                    <a:lumMod val="50000"/>
                  </a:schemeClr>
                </a:solidFill>
                <a:effectLst/>
                <a:latin typeface="华文中宋" panose="02010600040101010101" pitchFamily="2" charset="-122"/>
                <a:ea typeface="华文中宋" panose="02010600040101010101" pitchFamily="2" charset="-122"/>
              </a:rPr>
              <a:t>硬件</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系统功能的、运行在一个完全</a:t>
            </a:r>
            <a:r>
              <a:rPr lang="zh-CN" altLang="en-US" b="1" i="0" u="none" strike="noStrike" dirty="0">
                <a:solidFill>
                  <a:schemeClr val="tx2">
                    <a:lumMod val="50000"/>
                  </a:schemeClr>
                </a:solidFill>
                <a:effectLst/>
                <a:latin typeface="华文中宋" panose="02010600040101010101" pitchFamily="2" charset="-122"/>
                <a:ea typeface="华文中宋" panose="02010600040101010101" pitchFamily="2" charset="-122"/>
              </a:rPr>
              <a:t>隔离</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环境中的完整</a:t>
            </a:r>
            <a:r>
              <a:rPr lang="zh-CN" altLang="en-US" b="1" i="0" u="none" strike="noStrike" dirty="0">
                <a:solidFill>
                  <a:schemeClr val="tx2">
                    <a:lumMod val="50000"/>
                  </a:schemeClr>
                </a:solidFill>
                <a:effectLst/>
                <a:latin typeface="华文中宋" panose="02010600040101010101" pitchFamily="2" charset="-122"/>
                <a:ea typeface="华文中宋" panose="02010600040101010101" pitchFamily="2" charset="-122"/>
              </a:rPr>
              <a:t>计算机系统</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。流行的</a:t>
            </a:r>
            <a:r>
              <a:rPr lang="zh-CN" altLang="en-US" b="1" i="0" u="none" strike="noStrike" dirty="0">
                <a:solidFill>
                  <a:schemeClr val="tx2">
                    <a:lumMod val="50000"/>
                  </a:schemeClr>
                </a:solidFill>
                <a:effectLst/>
                <a:latin typeface="华文中宋" panose="02010600040101010101" pitchFamily="2" charset="-122"/>
                <a:ea typeface="华文中宋" panose="02010600040101010101" pitchFamily="2" charset="-122"/>
              </a:rPr>
              <a:t>虚拟机软件</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有</a:t>
            </a:r>
            <a:r>
              <a:rPr lang="en-US" altLang="zh-CN" b="1" i="0" u="none" strike="noStrike" dirty="0">
                <a:solidFill>
                  <a:schemeClr val="tx2">
                    <a:lumMod val="50000"/>
                  </a:schemeClr>
                </a:solidFill>
                <a:effectLst/>
                <a:latin typeface="华文中宋" panose="02010600040101010101" pitchFamily="2" charset="-122"/>
                <a:ea typeface="华文中宋" panose="02010600040101010101" pitchFamily="2" charset="-122"/>
              </a:rPr>
              <a:t>VMware</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u="none" strike="noStrike" dirty="0">
                <a:solidFill>
                  <a:schemeClr val="tx2">
                    <a:lumMod val="50000"/>
                  </a:schemeClr>
                </a:solidFill>
                <a:effectLst/>
                <a:latin typeface="华文中宋" panose="02010600040101010101" pitchFamily="2" charset="-122"/>
                <a:ea typeface="华文中宋" panose="02010600040101010101" pitchFamily="2" charset="-122"/>
              </a:rPr>
              <a:t>VMWare ACE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u="none" strike="noStrike" dirty="0">
                <a:solidFill>
                  <a:schemeClr val="tx2">
                    <a:lumMod val="50000"/>
                  </a:schemeClr>
                </a:solidFill>
                <a:effectLst/>
                <a:latin typeface="华文中宋" panose="02010600040101010101" pitchFamily="2" charset="-122"/>
                <a:ea typeface="华文中宋" panose="02010600040101010101" pitchFamily="2" charset="-122"/>
              </a:rPr>
              <a:t>Virtual Box</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和</a:t>
            </a:r>
            <a:r>
              <a:rPr lang="en-US" altLang="zh-CN" b="1" i="0" u="none" strike="noStrike" dirty="0">
                <a:solidFill>
                  <a:schemeClr val="tx2">
                    <a:lumMod val="50000"/>
                  </a:schemeClr>
                </a:solidFill>
                <a:effectLst/>
                <a:latin typeface="华文中宋" panose="02010600040101010101" pitchFamily="2" charset="-122"/>
                <a:ea typeface="华文中宋" panose="02010600040101010101" pitchFamily="2" charset="-122"/>
              </a:rPr>
              <a:t>Virtual PC</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endParaRPr lang="zh-CN" altLang="en-US"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52257460-91C9-4A25-8AE4-C65B181210F2}"/>
              </a:ext>
            </a:extLst>
          </p:cNvPr>
          <p:cNvSpPr>
            <a:spLocks noGrp="1"/>
          </p:cNvSpPr>
          <p:nvPr>
            <p:ph type="sldNum" sz="quarter" idx="12"/>
          </p:nvPr>
        </p:nvSpPr>
        <p:spPr/>
        <p:txBody>
          <a:bodyPr/>
          <a:lstStyle/>
          <a:p>
            <a:fld id="{B10D5614-B734-4280-8F57-1D4947433C97}" type="slidenum">
              <a:rPr lang="en-US" smtClean="0"/>
              <a:t>43</a:t>
            </a:fld>
            <a:endParaRPr lang="en-US" dirty="0"/>
          </a:p>
        </p:txBody>
      </p:sp>
    </p:spTree>
    <p:extLst>
      <p:ext uri="{BB962C8B-B14F-4D97-AF65-F5344CB8AC3E}">
        <p14:creationId xmlns:p14="http://schemas.microsoft.com/office/powerpoint/2010/main" val="40158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虚拟机</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虚拟机技术</a:t>
            </a:r>
          </a:p>
        </p:txBody>
      </p:sp>
      <p:sp>
        <p:nvSpPr>
          <p:cNvPr id="9" name="文本框 8">
            <a:extLst>
              <a:ext uri="{FF2B5EF4-FFF2-40B4-BE49-F238E27FC236}">
                <a16:creationId xmlns:a16="http://schemas.microsoft.com/office/drawing/2014/main" id="{61CAE142-1227-48A7-92CF-837DA47BA214}"/>
              </a:ext>
            </a:extLst>
          </p:cNvPr>
          <p:cNvSpPr txBox="1"/>
          <p:nvPr/>
        </p:nvSpPr>
        <p:spPr>
          <a:xfrm>
            <a:off x="522003" y="1700808"/>
            <a:ext cx="8307449" cy="378276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b="1" dirty="0">
                <a:solidFill>
                  <a:schemeClr val="tx2">
                    <a:lumMod val="50000"/>
                  </a:schemeClr>
                </a:solidFill>
                <a:latin typeface="华文中宋" panose="02010600040101010101" pitchFamily="2" charset="-122"/>
                <a:ea typeface="华文中宋" panose="02010600040101010101" pitchFamily="2" charset="-122"/>
              </a:rPr>
              <a:t>时分复用技术</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将单个</a:t>
            </a:r>
            <a:r>
              <a:rPr lang="en-US" altLang="zh-CN" b="1" dirty="0">
                <a:solidFill>
                  <a:schemeClr val="tx2">
                    <a:lumMod val="50000"/>
                  </a:schemeClr>
                </a:solidFill>
                <a:latin typeface="华文中宋" panose="02010600040101010101" pitchFamily="2" charset="-122"/>
                <a:ea typeface="华文中宋" panose="02010600040101010101" pitchFamily="2" charset="-122"/>
              </a:rPr>
              <a:t>CPU</a:t>
            </a:r>
            <a:r>
              <a:rPr lang="zh-CN" altLang="en-US" b="1" dirty="0">
                <a:solidFill>
                  <a:schemeClr val="tx2">
                    <a:lumMod val="50000"/>
                  </a:schemeClr>
                </a:solidFill>
                <a:latin typeface="华文中宋" panose="02010600040101010101" pitchFamily="2" charset="-122"/>
                <a:ea typeface="华文中宋" panose="02010600040101010101" pitchFamily="2" charset="-122"/>
              </a:rPr>
              <a:t>虚拟为多个虚拟</a:t>
            </a:r>
            <a:r>
              <a:rPr lang="en-US" altLang="zh-CN" b="1" dirty="0">
                <a:solidFill>
                  <a:schemeClr val="tx2">
                    <a:lumMod val="50000"/>
                  </a:schemeClr>
                </a:solidFill>
                <a:latin typeface="华文中宋" panose="02010600040101010101" pitchFamily="2" charset="-122"/>
                <a:ea typeface="华文中宋" panose="02010600040101010101" pitchFamily="2" charset="-122"/>
              </a:rPr>
              <a:t>CPU</a:t>
            </a:r>
            <a:r>
              <a:rPr lang="zh-CN" altLang="en-US" b="1" dirty="0">
                <a:solidFill>
                  <a:schemeClr val="tx2">
                    <a:lumMod val="50000"/>
                  </a:schemeClr>
                </a:solidFill>
                <a:latin typeface="华文中宋" panose="02010600040101010101" pitchFamily="2" charset="-122"/>
                <a:ea typeface="华文中宋" panose="02010600040101010101" pitchFamily="2" charset="-122"/>
              </a:rPr>
              <a:t>（多道程序技术）</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将</a:t>
            </a:r>
            <a:r>
              <a:rPr lang="en-US" altLang="zh-CN" b="1" dirty="0">
                <a:solidFill>
                  <a:schemeClr val="tx2">
                    <a:lumMod val="50000"/>
                  </a:schemeClr>
                </a:solidFill>
                <a:latin typeface="华文中宋" panose="02010600040101010101" pitchFamily="2" charset="-122"/>
                <a:ea typeface="华文中宋" panose="02010600040101010101" pitchFamily="2" charset="-122"/>
              </a:rPr>
              <a:t>I/O</a:t>
            </a:r>
            <a:r>
              <a:rPr lang="zh-CN" altLang="en-US" b="1" dirty="0">
                <a:solidFill>
                  <a:schemeClr val="tx2">
                    <a:lumMod val="50000"/>
                  </a:schemeClr>
                </a:solidFill>
                <a:latin typeface="华文中宋" panose="02010600040101010101" pitchFamily="2" charset="-122"/>
                <a:ea typeface="华文中宋" panose="02010600040101010101" pitchFamily="2" charset="-122"/>
              </a:rPr>
              <a:t>设备虚拟为多个可同时操作的设备（临界资源的互斥访问、</a:t>
            </a:r>
            <a:r>
              <a:rPr lang="en-US" altLang="zh-CN" b="1" dirty="0">
                <a:solidFill>
                  <a:schemeClr val="tx2">
                    <a:lumMod val="50000"/>
                  </a:schemeClr>
                </a:solidFill>
                <a:latin typeface="华文中宋" panose="02010600040101010101" pitchFamily="2" charset="-122"/>
                <a:ea typeface="华文中宋" panose="02010600040101010101" pitchFamily="2" charset="-122"/>
              </a:rPr>
              <a:t>Spooling</a:t>
            </a:r>
            <a:r>
              <a:rPr lang="zh-CN" altLang="en-US" b="1" dirty="0">
                <a:solidFill>
                  <a:schemeClr val="tx2">
                    <a:lumMod val="50000"/>
                  </a:schemeClr>
                </a:solidFill>
                <a:latin typeface="华文中宋" panose="02010600040101010101" pitchFamily="2" charset="-122"/>
                <a:ea typeface="华文中宋" panose="02010600040101010101" pitchFamily="2" charset="-122"/>
              </a:rPr>
              <a:t>技术）</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a:lnSpc>
                <a:spcPct val="150000"/>
              </a:lnSpc>
            </a:pP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n"/>
            </a:pPr>
            <a:r>
              <a:rPr lang="zh-CN" altLang="en-US" b="1" dirty="0">
                <a:solidFill>
                  <a:schemeClr val="tx2">
                    <a:lumMod val="50000"/>
                  </a:schemeClr>
                </a:solidFill>
                <a:latin typeface="华文中宋" panose="02010600040101010101" pitchFamily="2" charset="-122"/>
                <a:ea typeface="华文中宋" panose="02010600040101010101" pitchFamily="2" charset="-122"/>
              </a:rPr>
              <a:t>空分复用技术</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将有限的物理存储虚拟为很大的虚拟地址空间</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虚拟地址与物理地址变换</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动态请求调入技术</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076F29E2-83AE-4BBC-A63E-1EF011CD6E5B}"/>
              </a:ext>
            </a:extLst>
          </p:cNvPr>
          <p:cNvSpPr>
            <a:spLocks noGrp="1"/>
          </p:cNvSpPr>
          <p:nvPr>
            <p:ph type="sldNum" sz="quarter" idx="12"/>
          </p:nvPr>
        </p:nvSpPr>
        <p:spPr/>
        <p:txBody>
          <a:bodyPr/>
          <a:lstStyle/>
          <a:p>
            <a:fld id="{B10D5614-B734-4280-8F57-1D4947433C97}" type="slidenum">
              <a:rPr lang="en-US" smtClean="0"/>
              <a:t>44</a:t>
            </a:fld>
            <a:endParaRPr lang="en-US" dirty="0"/>
          </a:p>
        </p:txBody>
      </p:sp>
    </p:spTree>
    <p:extLst>
      <p:ext uri="{BB962C8B-B14F-4D97-AF65-F5344CB8AC3E}">
        <p14:creationId xmlns:p14="http://schemas.microsoft.com/office/powerpoint/2010/main" val="104721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虚拟机</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虚拟机种类</a:t>
            </a:r>
          </a:p>
        </p:txBody>
      </p:sp>
      <p:sp>
        <p:nvSpPr>
          <p:cNvPr id="9" name="文本框 8">
            <a:extLst>
              <a:ext uri="{FF2B5EF4-FFF2-40B4-BE49-F238E27FC236}">
                <a16:creationId xmlns:a16="http://schemas.microsoft.com/office/drawing/2014/main" id="{61CAE142-1227-48A7-92CF-837DA47BA214}"/>
              </a:ext>
            </a:extLst>
          </p:cNvPr>
          <p:cNvSpPr txBox="1"/>
          <p:nvPr/>
        </p:nvSpPr>
        <p:spPr>
          <a:xfrm>
            <a:off x="513023" y="1587631"/>
            <a:ext cx="8307449" cy="5029262"/>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b="1" i="0" dirty="0">
                <a:solidFill>
                  <a:srgbClr val="000000"/>
                </a:solidFill>
                <a:effectLst/>
                <a:latin typeface="华文中宋" panose="02010600040101010101" pitchFamily="2" charset="-122"/>
                <a:ea typeface="华文中宋" panose="02010600040101010101" pitchFamily="2" charset="-122"/>
              </a:rPr>
              <a:t>高级语言虚拟机</a:t>
            </a:r>
          </a:p>
          <a:p>
            <a:pPr marL="742950" lvl="1" indent="-285750">
              <a:lnSpc>
                <a:spcPct val="150000"/>
              </a:lnSpc>
              <a:buFont typeface="Arial" panose="020B0604020202020204" pitchFamily="34" charset="0"/>
              <a:buChar char="•"/>
            </a:pPr>
            <a:r>
              <a:rPr lang="zh-CN" altLang="en-US" b="1" i="0" dirty="0">
                <a:solidFill>
                  <a:srgbClr val="000000"/>
                </a:solidFill>
                <a:effectLst/>
                <a:latin typeface="华文中宋" panose="02010600040101010101" pitchFamily="2" charset="-122"/>
                <a:ea typeface="华文中宋" panose="02010600040101010101" pitchFamily="2" charset="-122"/>
              </a:rPr>
              <a:t>模拟代码执行</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rgbClr val="000000"/>
                </a:solidFill>
                <a:effectLst/>
                <a:latin typeface="华文中宋" panose="02010600040101010101" pitchFamily="2" charset="-122"/>
                <a:ea typeface="华文中宋" panose="02010600040101010101" pitchFamily="2" charset="-122"/>
              </a:rPr>
              <a:t>目的：跨平台</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i="0" dirty="0">
                <a:solidFill>
                  <a:srgbClr val="000000"/>
                </a:solidFill>
                <a:effectLst/>
                <a:latin typeface="华文中宋" panose="02010600040101010101" pitchFamily="2" charset="-122"/>
                <a:ea typeface="华文中宋" panose="02010600040101010101" pitchFamily="2" charset="-122"/>
              </a:rPr>
              <a:t>JAVA VM</a:t>
            </a:r>
            <a:r>
              <a:rPr lang="zh-CN" altLang="en-US" b="1" i="0" dirty="0">
                <a:solidFill>
                  <a:srgbClr val="000000"/>
                </a:solidFill>
                <a:effectLst/>
                <a:latin typeface="华文中宋" panose="02010600040101010101" pitchFamily="2" charset="-122"/>
                <a:ea typeface="华文中宋" panose="02010600040101010101" pitchFamily="2" charset="-122"/>
              </a:rPr>
              <a:t> （</a:t>
            </a:r>
            <a:r>
              <a:rPr lang="en-US" altLang="zh-CN" b="1" i="0" dirty="0">
                <a:solidFill>
                  <a:srgbClr val="000000"/>
                </a:solidFill>
                <a:effectLst/>
                <a:latin typeface="华文中宋" panose="02010600040101010101" pitchFamily="2" charset="-122"/>
                <a:ea typeface="华文中宋" panose="02010600040101010101" pitchFamily="2" charset="-122"/>
              </a:rPr>
              <a:t>stack-based</a:t>
            </a:r>
            <a:r>
              <a:rPr lang="zh-CN" altLang="en-US" b="1" i="0" dirty="0">
                <a:solidFill>
                  <a:srgbClr val="000000"/>
                </a:solidFill>
                <a:effectLst/>
                <a:latin typeface="华文中宋" panose="02010600040101010101" pitchFamily="2" charset="-122"/>
                <a:ea typeface="华文中宋" panose="02010600040101010101" pitchFamily="2" charset="-122"/>
              </a:rPr>
              <a:t>） 、</a:t>
            </a:r>
            <a:r>
              <a:rPr lang="en-US" altLang="zh-CN" b="1" i="0" dirty="0">
                <a:solidFill>
                  <a:srgbClr val="000000"/>
                </a:solidFill>
                <a:effectLst/>
                <a:latin typeface="华文中宋" panose="02010600040101010101" pitchFamily="2" charset="-122"/>
                <a:ea typeface="华文中宋" panose="02010600040101010101" pitchFamily="2" charset="-122"/>
              </a:rPr>
              <a:t>Dalvik VM</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register-based</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Forth VM</a:t>
            </a:r>
            <a:r>
              <a:rPr lang="zh-CN" altLang="en-US" b="1" i="0" dirty="0">
                <a:solidFill>
                  <a:srgbClr val="000000"/>
                </a:solidFill>
                <a:effectLst/>
                <a:latin typeface="华文中宋" panose="02010600040101010101" pitchFamily="2" charset="-122"/>
                <a:ea typeface="华文中宋" panose="02010600040101010101" pitchFamily="2" charset="-122"/>
              </a:rPr>
              <a:t> （</a:t>
            </a:r>
            <a:r>
              <a:rPr lang="en-US" altLang="zh-CN" b="1" i="0" dirty="0">
                <a:solidFill>
                  <a:srgbClr val="000000"/>
                </a:solidFill>
                <a:effectLst/>
                <a:latin typeface="华文中宋" panose="02010600040101010101" pitchFamily="2" charset="-122"/>
                <a:ea typeface="华文中宋" panose="02010600040101010101" pitchFamily="2" charset="-122"/>
              </a:rPr>
              <a:t>stack-based</a:t>
            </a:r>
            <a:r>
              <a:rPr lang="zh-CN" altLang="en-US" b="1" i="0" dirty="0">
                <a:solidFill>
                  <a:srgbClr val="000000"/>
                </a:solidFill>
                <a:effectLst/>
                <a:latin typeface="华文中宋" panose="02010600040101010101" pitchFamily="2" charset="-122"/>
                <a:ea typeface="华文中宋" panose="02010600040101010101" pitchFamily="2" charset="-122"/>
              </a:rPr>
              <a:t>） </a:t>
            </a:r>
          </a:p>
          <a:p>
            <a:pPr marL="285750" indent="-285750" algn="l">
              <a:lnSpc>
                <a:spcPct val="150000"/>
              </a:lnSpc>
              <a:buFont typeface="Wingdings" panose="05000000000000000000" pitchFamily="2" charset="2"/>
              <a:buChar char="n"/>
            </a:pPr>
            <a:r>
              <a:rPr lang="zh-CN" altLang="en-US" b="1" i="0" dirty="0">
                <a:solidFill>
                  <a:srgbClr val="000000"/>
                </a:solidFill>
                <a:effectLst/>
                <a:latin typeface="华文中宋" panose="02010600040101010101" pitchFamily="2" charset="-122"/>
                <a:ea typeface="华文中宋" panose="02010600040101010101" pitchFamily="2" charset="-122"/>
              </a:rPr>
              <a:t>工作站虚拟机</a:t>
            </a:r>
          </a:p>
          <a:p>
            <a:pPr marL="742950" lvl="1" indent="-285750">
              <a:lnSpc>
                <a:spcPct val="150000"/>
              </a:lnSpc>
              <a:buFont typeface="Arial" panose="020B0604020202020204" pitchFamily="34" charset="0"/>
              <a:buChar char="•"/>
            </a:pPr>
            <a:r>
              <a:rPr lang="en-US" altLang="zh-CN" b="1" i="0" dirty="0">
                <a:solidFill>
                  <a:srgbClr val="000000"/>
                </a:solidFill>
                <a:effectLst/>
                <a:latin typeface="华文中宋" panose="02010600040101010101" pitchFamily="2" charset="-122"/>
                <a:ea typeface="华文中宋" panose="02010600040101010101" pitchFamily="2" charset="-122"/>
              </a:rPr>
              <a:t>Guest OS</a:t>
            </a:r>
          </a:p>
          <a:p>
            <a:pPr marL="742950" lvl="1" indent="-285750">
              <a:lnSpc>
                <a:spcPct val="150000"/>
              </a:lnSpc>
              <a:buFont typeface="Arial" panose="020B0604020202020204" pitchFamily="34" charset="0"/>
              <a:buChar char="•"/>
            </a:pPr>
            <a:r>
              <a:rPr lang="zh-CN" altLang="en-US" b="1" i="0" dirty="0">
                <a:solidFill>
                  <a:srgbClr val="000000"/>
                </a:solidFill>
                <a:effectLst/>
                <a:latin typeface="华文中宋" panose="02010600040101010101" pitchFamily="2" charset="-122"/>
                <a:ea typeface="华文中宋" panose="02010600040101010101" pitchFamily="2" charset="-122"/>
              </a:rPr>
              <a:t>目的：多个操作系统可以同时在一个计算机上使用</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i="0" dirty="0">
                <a:solidFill>
                  <a:srgbClr val="000000"/>
                </a:solidFill>
                <a:effectLst/>
                <a:latin typeface="华文中宋" panose="02010600040101010101" pitchFamily="2" charset="-122"/>
                <a:ea typeface="华文中宋" panose="02010600040101010101" pitchFamily="2" charset="-122"/>
              </a:rPr>
              <a:t>VMWare Station</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Virtual Box</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Virtual PC</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Parallels Desktop</a:t>
            </a:r>
            <a:endParaRPr lang="zh-CN" altLang="en-US" b="1" i="0" dirty="0">
              <a:solidFill>
                <a:srgbClr val="000000"/>
              </a:solidFill>
              <a:effectLst/>
              <a:latin typeface="华文中宋" panose="02010600040101010101" pitchFamily="2" charset="-122"/>
              <a:ea typeface="华文中宋" panose="02010600040101010101" pitchFamily="2" charset="-122"/>
            </a:endParaRPr>
          </a:p>
          <a:p>
            <a:pPr marL="285750" indent="-285750" algn="l">
              <a:lnSpc>
                <a:spcPct val="150000"/>
              </a:lnSpc>
              <a:buFont typeface="Wingdings" panose="05000000000000000000" pitchFamily="2" charset="2"/>
              <a:buChar char="n"/>
            </a:pPr>
            <a:r>
              <a:rPr lang="zh-CN" altLang="en-US" b="1" i="0" dirty="0">
                <a:solidFill>
                  <a:srgbClr val="000000"/>
                </a:solidFill>
                <a:effectLst/>
                <a:latin typeface="华文中宋" panose="02010600040101010101" pitchFamily="2" charset="-122"/>
                <a:ea typeface="华文中宋" panose="02010600040101010101" pitchFamily="2" charset="-122"/>
              </a:rPr>
              <a:t>服务器虚拟机</a:t>
            </a:r>
          </a:p>
          <a:p>
            <a:pPr marL="742950" lvl="1" indent="-285750">
              <a:lnSpc>
                <a:spcPct val="150000"/>
              </a:lnSpc>
              <a:buFont typeface="Arial" panose="020B0604020202020204" pitchFamily="34" charset="0"/>
              <a:buChar char="•"/>
            </a:pPr>
            <a:r>
              <a:rPr lang="zh-CN" altLang="en-US" b="1" i="0" dirty="0">
                <a:solidFill>
                  <a:srgbClr val="000000"/>
                </a:solidFill>
                <a:effectLst/>
                <a:latin typeface="华文中宋" panose="02010600040101010101" pitchFamily="2" charset="-122"/>
                <a:ea typeface="华文中宋" panose="02010600040101010101" pitchFamily="2" charset="-122"/>
              </a:rPr>
              <a:t>多用户、多操作系统并存</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dirty="0">
                <a:solidFill>
                  <a:srgbClr val="000000"/>
                </a:solidFill>
                <a:effectLst/>
                <a:latin typeface="华文中宋" panose="02010600040101010101" pitchFamily="2" charset="-122"/>
                <a:ea typeface="华文中宋" panose="02010600040101010101" pitchFamily="2" charset="-122"/>
              </a:rPr>
              <a:t>目的：把一个物理计算机虚拟化为多个虚拟机</a:t>
            </a:r>
            <a:endParaRPr lang="en-US" altLang="zh-CN" b="1" i="0" dirty="0">
              <a:solidFill>
                <a:srgbClr val="000000"/>
              </a:solidFill>
              <a:effectLst/>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17BA71D6-C7EC-44DA-91A5-2561DF4AC7E7}"/>
              </a:ext>
            </a:extLst>
          </p:cNvPr>
          <p:cNvSpPr>
            <a:spLocks noGrp="1"/>
          </p:cNvSpPr>
          <p:nvPr>
            <p:ph type="sldNum" sz="quarter" idx="12"/>
          </p:nvPr>
        </p:nvSpPr>
        <p:spPr/>
        <p:txBody>
          <a:bodyPr/>
          <a:lstStyle/>
          <a:p>
            <a:fld id="{B10D5614-B734-4280-8F57-1D4947433C97}" type="slidenum">
              <a:rPr lang="en-US" smtClean="0"/>
              <a:t>45</a:t>
            </a:fld>
            <a:endParaRPr lang="en-US" dirty="0"/>
          </a:p>
        </p:txBody>
      </p:sp>
    </p:spTree>
    <p:extLst>
      <p:ext uri="{BB962C8B-B14F-4D97-AF65-F5344CB8AC3E}">
        <p14:creationId xmlns:p14="http://schemas.microsoft.com/office/powerpoint/2010/main" val="68195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虚拟机</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512147" y="108935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操作系统虚拟化与现有虚拟机技术</a:t>
            </a:r>
          </a:p>
        </p:txBody>
      </p:sp>
      <p:sp>
        <p:nvSpPr>
          <p:cNvPr id="8" name="文本框 7">
            <a:extLst>
              <a:ext uri="{FF2B5EF4-FFF2-40B4-BE49-F238E27FC236}">
                <a16:creationId xmlns:a16="http://schemas.microsoft.com/office/drawing/2014/main" id="{0A538653-AB05-4668-A222-88AAC7BAE008}"/>
              </a:ext>
            </a:extLst>
          </p:cNvPr>
          <p:cNvSpPr txBox="1"/>
          <p:nvPr/>
        </p:nvSpPr>
        <p:spPr>
          <a:xfrm>
            <a:off x="515401" y="1700808"/>
            <a:ext cx="7992887" cy="4613764"/>
          </a:xfrm>
          <a:prstGeom prst="rect">
            <a:avLst/>
          </a:prstGeom>
          <a:noFill/>
        </p:spPr>
        <p:txBody>
          <a:bodyPr wrap="square">
            <a:spAutoFit/>
          </a:bodyPr>
          <a:lstStyle/>
          <a:p>
            <a:pPr marL="285750" indent="-285750" algn="l" latinLnBrk="0">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操作系统虚拟化</a:t>
            </a:r>
          </a:p>
          <a:p>
            <a:pPr algn="l" latinLnBrk="0">
              <a:lnSpc>
                <a:spcPct val="150000"/>
              </a:lnSpc>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    共享的操作系统虚拟化允许多个不同应用在一份操作系统拷贝的控制下隔离运行。单一的根操作系统（宿主操作系统）通过划分其特定部分，成为一个个隔离的操作执行环境，供程序运行。实际达到的效果和虚拟机技术类似，同样将一台物理服务器划分成了多个“虚拟”的操作系统实例，但运行效率较高。</a:t>
            </a:r>
          </a:p>
          <a:p>
            <a:pPr marL="285750" indent="-285750">
              <a:lnSpc>
                <a:spcPct val="150000"/>
              </a:lnSpc>
              <a:buFont typeface="Wingdings" panose="05000000000000000000" pitchFamily="2" charset="2"/>
              <a:buChar char="n"/>
            </a:pP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n"/>
            </a:pPr>
            <a:r>
              <a:rPr lang="zh-CN" altLang="en-US" b="1" dirty="0">
                <a:solidFill>
                  <a:schemeClr val="tx2">
                    <a:lumMod val="50000"/>
                  </a:schemeClr>
                </a:solidFill>
                <a:latin typeface="华文中宋" panose="02010600040101010101" pitchFamily="2" charset="-122"/>
                <a:ea typeface="华文中宋" panose="02010600040101010101" pitchFamily="2" charset="-122"/>
              </a:rPr>
              <a:t>两种技术的区别</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a:lnSpc>
                <a:spcPct val="150000"/>
              </a:lnSpc>
            </a:pPr>
            <a:r>
              <a:rPr lang="zh-CN" altLang="en-US" b="1" dirty="0">
                <a:solidFill>
                  <a:schemeClr val="tx2">
                    <a:lumMod val="50000"/>
                  </a:schemeClr>
                </a:solidFill>
                <a:latin typeface="华文中宋" panose="02010600040101010101" pitchFamily="2" charset="-122"/>
                <a:ea typeface="华文中宋" panose="02010600040101010101" pitchFamily="2" charset="-122"/>
              </a:rPr>
              <a:t>    操作系统虚拟化强调的是在单一操作系统内核实例的基础上实现虚拟化，这一点是它与虚拟机技术的最本质的不同。虚拟机技术，无论是VMM，Hypervisor，还是ParaVirtualization并行虚拟化，都是在多个虚拟的硬件层上安装多个Guest操作系统，然后再运行应用程序。</a:t>
            </a:r>
          </a:p>
        </p:txBody>
      </p:sp>
      <p:sp>
        <p:nvSpPr>
          <p:cNvPr id="3" name="灯片编号占位符 2">
            <a:extLst>
              <a:ext uri="{FF2B5EF4-FFF2-40B4-BE49-F238E27FC236}">
                <a16:creationId xmlns:a16="http://schemas.microsoft.com/office/drawing/2014/main" id="{078DAF15-A396-4169-84AB-2026061C98A3}"/>
              </a:ext>
            </a:extLst>
          </p:cNvPr>
          <p:cNvSpPr>
            <a:spLocks noGrp="1"/>
          </p:cNvSpPr>
          <p:nvPr>
            <p:ph type="sldNum" sz="quarter" idx="12"/>
          </p:nvPr>
        </p:nvSpPr>
        <p:spPr/>
        <p:txBody>
          <a:bodyPr/>
          <a:lstStyle/>
          <a:p>
            <a:fld id="{B10D5614-B734-4280-8F57-1D4947433C97}" type="slidenum">
              <a:rPr lang="en-US" smtClean="0"/>
              <a:t>46</a:t>
            </a:fld>
            <a:endParaRPr lang="en-US" dirty="0"/>
          </a:p>
        </p:txBody>
      </p:sp>
    </p:spTree>
    <p:extLst>
      <p:ext uri="{BB962C8B-B14F-4D97-AF65-F5344CB8AC3E}">
        <p14:creationId xmlns:p14="http://schemas.microsoft.com/office/powerpoint/2010/main" val="179492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与操作系统相关的主要硬件</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80088"/>
            <a:ext cx="5715000" cy="45212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572" y="1417639"/>
            <a:ext cx="2903917" cy="4976516"/>
          </a:xfrm>
          <a:prstGeom prst="rect">
            <a:avLst/>
          </a:prstGeom>
        </p:spPr>
      </p:pic>
      <p:sp>
        <p:nvSpPr>
          <p:cNvPr id="4" name="灯片编号占位符 3">
            <a:extLst>
              <a:ext uri="{FF2B5EF4-FFF2-40B4-BE49-F238E27FC236}">
                <a16:creationId xmlns:a16="http://schemas.microsoft.com/office/drawing/2014/main" id="{89BF8D57-51E2-4CC9-992D-58F1E86E7254}"/>
              </a:ext>
            </a:extLst>
          </p:cNvPr>
          <p:cNvSpPr>
            <a:spLocks noGrp="1"/>
          </p:cNvSpPr>
          <p:nvPr>
            <p:ph type="sldNum" sz="quarter" idx="12"/>
          </p:nvPr>
        </p:nvSpPr>
        <p:spPr/>
        <p:txBody>
          <a:bodyPr/>
          <a:lstStyle/>
          <a:p>
            <a:fld id="{B10D5614-B734-4280-8F57-1D4947433C97}" type="slidenum">
              <a:rPr lang="en-US" smtClean="0"/>
              <a:t>47</a:t>
            </a:fld>
            <a:endParaRPr lang="en-US" dirty="0"/>
          </a:p>
        </p:txBody>
      </p:sp>
    </p:spTree>
    <p:extLst>
      <p:ext uri="{BB962C8B-B14F-4D97-AF65-F5344CB8AC3E}">
        <p14:creationId xmlns:p14="http://schemas.microsoft.com/office/powerpoint/2010/main" val="151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31</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与操作系统相关的主要硬件</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82" y="1905955"/>
            <a:ext cx="492442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C32740FF-3DC8-4936-8703-A96BFAA8BBF7}"/>
              </a:ext>
            </a:extLst>
          </p:cNvPr>
          <p:cNvSpPr>
            <a:spLocks noGrp="1"/>
          </p:cNvSpPr>
          <p:nvPr>
            <p:ph type="sldNum" sz="quarter" idx="12"/>
          </p:nvPr>
        </p:nvSpPr>
        <p:spPr/>
        <p:txBody>
          <a:bodyPr/>
          <a:lstStyle/>
          <a:p>
            <a:fld id="{B10D5614-B734-4280-8F57-1D4947433C97}" type="slidenum">
              <a:rPr lang="en-US" smtClean="0"/>
              <a:t>48</a:t>
            </a:fld>
            <a:endParaRPr lang="en-US" dirty="0"/>
          </a:p>
        </p:txBody>
      </p:sp>
    </p:spTree>
    <p:extLst>
      <p:ext uri="{BB962C8B-B14F-4D97-AF65-F5344CB8AC3E}">
        <p14:creationId xmlns:p14="http://schemas.microsoft.com/office/powerpoint/2010/main" val="19652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32</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指令的执行</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066925"/>
            <a:ext cx="757237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880AEDE1-3CB2-4F68-B180-9A3C86B193EC}"/>
              </a:ext>
            </a:extLst>
          </p:cNvPr>
          <p:cNvSpPr>
            <a:spLocks noGrp="1"/>
          </p:cNvSpPr>
          <p:nvPr>
            <p:ph type="sldNum" sz="quarter" idx="12"/>
          </p:nvPr>
        </p:nvSpPr>
        <p:spPr/>
        <p:txBody>
          <a:bodyPr/>
          <a:lstStyle/>
          <a:p>
            <a:fld id="{B10D5614-B734-4280-8F57-1D4947433C97}" type="slidenum">
              <a:rPr lang="en-US" smtClean="0"/>
              <a:t>49</a:t>
            </a:fld>
            <a:endParaRPr lang="en-US" dirty="0"/>
          </a:p>
        </p:txBody>
      </p:sp>
    </p:spTree>
    <p:extLst>
      <p:ext uri="{BB962C8B-B14F-4D97-AF65-F5344CB8AC3E}">
        <p14:creationId xmlns:p14="http://schemas.microsoft.com/office/powerpoint/2010/main" val="43599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2125296" y="1778526"/>
            <a:ext cx="5109935" cy="780685"/>
          </a:xfrm>
        </p:spPr>
        <p:txBody>
          <a:bodyPr>
            <a:normAutofit/>
          </a:bodyPr>
          <a:lstStyle/>
          <a:p>
            <a:r>
              <a:rPr lang="zh-CN" altLang="en-US" b="1" dirty="0">
                <a:solidFill>
                  <a:schemeClr val="accent1">
                    <a:lumMod val="60000"/>
                    <a:lumOff val="40000"/>
                  </a:schemeClr>
                </a:solidFill>
                <a:latin typeface="华文中宋" panose="02010600040101010101" pitchFamily="2" charset="-122"/>
                <a:ea typeface="华文中宋" panose="02010600040101010101" pitchFamily="2" charset="-122"/>
              </a:rPr>
              <a:t>第一章 绪论</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27" name="TextBox 26"/>
          <p:cNvSpPr txBox="1"/>
          <p:nvPr/>
        </p:nvSpPr>
        <p:spPr>
          <a:xfrm>
            <a:off x="2123729" y="3130825"/>
            <a:ext cx="5256583" cy="1467513"/>
          </a:xfrm>
          <a:prstGeom prst="rect">
            <a:avLst/>
          </a:prstGeom>
          <a:noFill/>
        </p:spPr>
        <p:txBody>
          <a:bodyPr wrap="square" rIns="144000" bIns="36000" numCol="1" spcCol="360000" rtlCol="0">
            <a:spAutoFit/>
          </a:bodyPr>
          <a:lstStyle/>
          <a:p>
            <a:pPr algn="just">
              <a:lnSpc>
                <a:spcPct val="150000"/>
              </a:lnSpc>
            </a:pPr>
            <a:r>
              <a:rPr lang="zh-CN" altLang="zh-CN" sz="2000" b="1" dirty="0">
                <a:solidFill>
                  <a:schemeClr val="bg2">
                    <a:lumMod val="10000"/>
                  </a:schemeClr>
                </a:solidFill>
                <a:latin typeface="华文中宋" panose="02010600040101010101" pitchFamily="2" charset="-122"/>
                <a:ea typeface="华文中宋" panose="02010600040101010101" pitchFamily="2" charset="-122"/>
              </a:rPr>
              <a:t>回顾操作系统的发展历史、作用和意义</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endParaRPr>
          </a:p>
          <a:p>
            <a:pPr algn="just">
              <a:lnSpc>
                <a:spcPct val="150000"/>
              </a:lnSpc>
            </a:pPr>
            <a:r>
              <a:rPr lang="zh-CN" altLang="en-US" sz="2000" b="1" dirty="0">
                <a:solidFill>
                  <a:schemeClr val="bg2">
                    <a:lumMod val="10000"/>
                  </a:schemeClr>
                </a:solidFill>
                <a:latin typeface="华文中宋" panose="02010600040101010101" pitchFamily="2" charset="-122"/>
                <a:ea typeface="华文中宋" panose="02010600040101010101" pitchFamily="2" charset="-122"/>
              </a:rPr>
              <a:t>了解</a:t>
            </a:r>
            <a:r>
              <a:rPr lang="zh-CN" altLang="zh-CN" sz="2000" b="1" dirty="0">
                <a:solidFill>
                  <a:schemeClr val="bg2">
                    <a:lumMod val="10000"/>
                  </a:schemeClr>
                </a:solidFill>
                <a:latin typeface="华文中宋" panose="02010600040101010101" pitchFamily="2" charset="-122"/>
                <a:ea typeface="华文中宋" panose="02010600040101010101" pitchFamily="2" charset="-122"/>
              </a:rPr>
              <a:t>操作系统中的一些重要概念</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endParaRPr>
          </a:p>
          <a:p>
            <a:pPr algn="just">
              <a:lnSpc>
                <a:spcPct val="150000"/>
              </a:lnSpc>
            </a:pPr>
            <a:r>
              <a:rPr lang="zh-CN" altLang="zh-CN" sz="2000" b="1" dirty="0">
                <a:solidFill>
                  <a:schemeClr val="bg2">
                    <a:lumMod val="10000"/>
                  </a:schemeClr>
                </a:solidFill>
                <a:latin typeface="华文中宋" panose="02010600040101010101" pitchFamily="2" charset="-122"/>
                <a:ea typeface="华文中宋" panose="02010600040101010101" pitchFamily="2" charset="-122"/>
              </a:rPr>
              <a:t>掌握操作系统的基本类型</a:t>
            </a:r>
            <a:r>
              <a:rPr lang="zh-CN" altLang="en-US" sz="2000" b="1" dirty="0">
                <a:solidFill>
                  <a:schemeClr val="bg2">
                    <a:lumMod val="10000"/>
                  </a:schemeClr>
                </a:solidFill>
                <a:latin typeface="华文中宋" panose="02010600040101010101" pitchFamily="2" charset="-122"/>
                <a:ea typeface="华文中宋" panose="02010600040101010101" pitchFamily="2" charset="-122"/>
              </a:rPr>
              <a:t>和基本</a:t>
            </a:r>
            <a:r>
              <a:rPr lang="zh-CN" altLang="zh-CN" sz="2000" b="1" dirty="0">
                <a:solidFill>
                  <a:schemeClr val="bg2">
                    <a:lumMod val="10000"/>
                  </a:schemeClr>
                </a:solidFill>
                <a:latin typeface="华文中宋" panose="02010600040101010101" pitchFamily="2" charset="-122"/>
                <a:ea typeface="华文中宋" panose="02010600040101010101" pitchFamily="2" charset="-122"/>
              </a:rPr>
              <a:t>功能</a:t>
            </a:r>
            <a:endParaRPr lang="en-US" sz="20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37" name="Flowchart: Off-page Connector 36"/>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03</a:t>
            </a:r>
            <a:endParaRPr lang="en-US" sz="1100" b="1" dirty="0">
              <a:solidFill>
                <a:prstClr val="white"/>
              </a:solidFill>
            </a:endParaRPr>
          </a:p>
        </p:txBody>
      </p:sp>
      <p:grpSp>
        <p:nvGrpSpPr>
          <p:cNvPr id="6" name="Group 5"/>
          <p:cNvGrpSpPr/>
          <p:nvPr/>
        </p:nvGrpSpPr>
        <p:grpSpPr>
          <a:xfrm>
            <a:off x="-7252" y="2288203"/>
            <a:ext cx="2094778" cy="55420"/>
            <a:chOff x="2055030" y="1463669"/>
            <a:chExt cx="2304256" cy="544908"/>
          </a:xfrm>
        </p:grpSpPr>
        <p:sp>
          <p:nvSpPr>
            <p:cNvPr id="7" name="Rectangle 6"/>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prstClr val="white"/>
                </a:solidFill>
              </a:endParaRPr>
            </a:p>
          </p:txBody>
        </p:sp>
      </p:grpSp>
      <p:grpSp>
        <p:nvGrpSpPr>
          <p:cNvPr id="11" name="组合 10"/>
          <p:cNvGrpSpPr/>
          <p:nvPr/>
        </p:nvGrpSpPr>
        <p:grpSpPr>
          <a:xfrm>
            <a:off x="2188067" y="608296"/>
            <a:ext cx="1494619" cy="1283197"/>
            <a:chOff x="-2528094" y="5414101"/>
            <a:chExt cx="5068888" cy="3263902"/>
          </a:xfrm>
        </p:grpSpPr>
        <p:sp>
          <p:nvSpPr>
            <p:cNvPr id="12"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5"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6"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7"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8"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9"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0"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1"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2"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3"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4"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5"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6"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8"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9"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0"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1"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2"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3"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4"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5"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6"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grpSp>
      <p:grpSp>
        <p:nvGrpSpPr>
          <p:cNvPr id="45" name="Group 26"/>
          <p:cNvGrpSpPr/>
          <p:nvPr/>
        </p:nvGrpSpPr>
        <p:grpSpPr>
          <a:xfrm>
            <a:off x="1706866" y="3284984"/>
            <a:ext cx="237626" cy="316835"/>
            <a:chOff x="2609260" y="2989019"/>
            <a:chExt cx="475253" cy="475253"/>
          </a:xfrm>
        </p:grpSpPr>
        <p:sp>
          <p:nvSpPr>
            <p:cNvPr id="46"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26"/>
          <p:cNvGrpSpPr/>
          <p:nvPr/>
        </p:nvGrpSpPr>
        <p:grpSpPr>
          <a:xfrm>
            <a:off x="1706872" y="3776693"/>
            <a:ext cx="237626" cy="316835"/>
            <a:chOff x="2609260" y="2989019"/>
            <a:chExt cx="475253" cy="475253"/>
          </a:xfrm>
        </p:grpSpPr>
        <p:sp>
          <p:nvSpPr>
            <p:cNvPr id="49"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26"/>
          <p:cNvGrpSpPr/>
          <p:nvPr/>
        </p:nvGrpSpPr>
        <p:grpSpPr>
          <a:xfrm>
            <a:off x="1706866" y="4221088"/>
            <a:ext cx="237626" cy="316835"/>
            <a:chOff x="2609260" y="2989019"/>
            <a:chExt cx="475253" cy="475253"/>
          </a:xfrm>
        </p:grpSpPr>
        <p:sp>
          <p:nvSpPr>
            <p:cNvPr id="52"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灯片编号占位符 2">
            <a:extLst>
              <a:ext uri="{FF2B5EF4-FFF2-40B4-BE49-F238E27FC236}">
                <a16:creationId xmlns:a16="http://schemas.microsoft.com/office/drawing/2014/main" id="{CD9B63AA-145F-4714-91F9-B316A4AC8F07}"/>
              </a:ext>
            </a:extLst>
          </p:cNvPr>
          <p:cNvSpPr>
            <a:spLocks noGrp="1"/>
          </p:cNvSpPr>
          <p:nvPr>
            <p:ph type="sldNum" sz="quarter" idx="12"/>
          </p:nvPr>
        </p:nvSpPr>
        <p:spPr/>
        <p:txBody>
          <a:bodyPr/>
          <a:lstStyle/>
          <a:p>
            <a:fld id="{B10D5614-B734-4280-8F57-1D4947433C97}" type="slidenum">
              <a:rPr lang="en-US" smtClean="0"/>
              <a:t>5</a:t>
            </a:fld>
            <a:endParaRPr lang="en-US" dirty="0"/>
          </a:p>
        </p:txBody>
      </p:sp>
    </p:spTree>
    <p:extLst>
      <p:ext uri="{BB962C8B-B14F-4D97-AF65-F5344CB8AC3E}">
        <p14:creationId xmlns:p14="http://schemas.microsoft.com/office/powerpoint/2010/main" val="184193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33</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指令的执行</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例子</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856898"/>
            <a:ext cx="534352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14BE279D-6CA4-4BBF-83B0-DBBB2BABC46C}"/>
              </a:ext>
            </a:extLst>
          </p:cNvPr>
          <p:cNvSpPr>
            <a:spLocks noGrp="1"/>
          </p:cNvSpPr>
          <p:nvPr>
            <p:ph type="sldNum" sz="quarter" idx="12"/>
          </p:nvPr>
        </p:nvSpPr>
        <p:spPr/>
        <p:txBody>
          <a:bodyPr/>
          <a:lstStyle/>
          <a:p>
            <a:fld id="{B10D5614-B734-4280-8F57-1D4947433C97}" type="slidenum">
              <a:rPr lang="en-US" smtClean="0"/>
              <a:t>50</a:t>
            </a:fld>
            <a:endParaRPr lang="en-US" dirty="0"/>
          </a:p>
        </p:txBody>
      </p:sp>
    </p:spTree>
    <p:extLst>
      <p:ext uri="{BB962C8B-B14F-4D97-AF65-F5344CB8AC3E}">
        <p14:creationId xmlns:p14="http://schemas.microsoft.com/office/powerpoint/2010/main" val="168555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34</a:t>
            </a:r>
            <a:endParaRPr lang="en-US" sz="1100" b="1" dirty="0">
              <a:solidFill>
                <a:prstClr val="white"/>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618" y="1497366"/>
            <a:ext cx="5078764" cy="538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指令的执行</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例子</a:t>
            </a:r>
          </a:p>
        </p:txBody>
      </p:sp>
      <p:sp>
        <p:nvSpPr>
          <p:cNvPr id="3" name="灯片编号占位符 2">
            <a:extLst>
              <a:ext uri="{FF2B5EF4-FFF2-40B4-BE49-F238E27FC236}">
                <a16:creationId xmlns:a16="http://schemas.microsoft.com/office/drawing/2014/main" id="{5817812B-D94A-4D43-A588-6C23E8204773}"/>
              </a:ext>
            </a:extLst>
          </p:cNvPr>
          <p:cNvSpPr>
            <a:spLocks noGrp="1"/>
          </p:cNvSpPr>
          <p:nvPr>
            <p:ph type="sldNum" sz="quarter" idx="12"/>
          </p:nvPr>
        </p:nvSpPr>
        <p:spPr/>
        <p:txBody>
          <a:bodyPr/>
          <a:lstStyle/>
          <a:p>
            <a:fld id="{B10D5614-B734-4280-8F57-1D4947433C97}" type="slidenum">
              <a:rPr lang="en-US" smtClean="0"/>
              <a:t>51</a:t>
            </a:fld>
            <a:endParaRPr lang="en-US" dirty="0"/>
          </a:p>
        </p:txBody>
      </p:sp>
    </p:spTree>
    <p:extLst>
      <p:ext uri="{BB962C8B-B14F-4D97-AF65-F5344CB8AC3E}">
        <p14:creationId xmlns:p14="http://schemas.microsoft.com/office/powerpoint/2010/main" val="315637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35</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27" y="2492896"/>
            <a:ext cx="850582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a:xfrm>
            <a:off x="476315" y="191151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中断源：</a:t>
            </a:r>
          </a:p>
        </p:txBody>
      </p:sp>
      <p:sp>
        <p:nvSpPr>
          <p:cNvPr id="3" name="灯片编号占位符 2">
            <a:extLst>
              <a:ext uri="{FF2B5EF4-FFF2-40B4-BE49-F238E27FC236}">
                <a16:creationId xmlns:a16="http://schemas.microsoft.com/office/drawing/2014/main" id="{D414BC9A-0F14-4DA8-AD52-C0FBF3624255}"/>
              </a:ext>
            </a:extLst>
          </p:cNvPr>
          <p:cNvSpPr>
            <a:spLocks noGrp="1"/>
          </p:cNvSpPr>
          <p:nvPr>
            <p:ph type="sldNum" sz="quarter" idx="12"/>
          </p:nvPr>
        </p:nvSpPr>
        <p:spPr/>
        <p:txBody>
          <a:bodyPr/>
          <a:lstStyle/>
          <a:p>
            <a:fld id="{B10D5614-B734-4280-8F57-1D4947433C97}" type="slidenum">
              <a:rPr lang="en-US" smtClean="0"/>
              <a:t>52</a:t>
            </a:fld>
            <a:endParaRPr lang="en-US" dirty="0"/>
          </a:p>
        </p:txBody>
      </p:sp>
    </p:spTree>
    <p:extLst>
      <p:ext uri="{BB962C8B-B14F-4D97-AF65-F5344CB8AC3E}">
        <p14:creationId xmlns:p14="http://schemas.microsoft.com/office/powerpoint/2010/main" val="90116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36</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pic>
        <p:nvPicPr>
          <p:cNvPr id="8" name="Content Placeholder 3" descr="Fig1_5a.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9632" y="1841500"/>
            <a:ext cx="2743200" cy="5016500"/>
          </a:xfrm>
        </p:spPr>
      </p:pic>
      <p:pic>
        <p:nvPicPr>
          <p:cNvPr id="9" name="Content Placeholder 3" descr="Fig1_5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79950" y="1731968"/>
            <a:ext cx="2798763" cy="5105400"/>
          </a:xfrm>
          <a:prstGeom prst="rect">
            <a:avLst/>
          </a:prstGeom>
        </p:spPr>
      </p:pic>
      <p:sp>
        <p:nvSpPr>
          <p:cNvPr id="3" name="灯片编号占位符 2">
            <a:extLst>
              <a:ext uri="{FF2B5EF4-FFF2-40B4-BE49-F238E27FC236}">
                <a16:creationId xmlns:a16="http://schemas.microsoft.com/office/drawing/2014/main" id="{1F58E16E-994D-46B5-9DE7-E273DD38AD8B}"/>
              </a:ext>
            </a:extLst>
          </p:cNvPr>
          <p:cNvSpPr>
            <a:spLocks noGrp="1"/>
          </p:cNvSpPr>
          <p:nvPr>
            <p:ph type="sldNum" sz="quarter" idx="12"/>
          </p:nvPr>
        </p:nvSpPr>
        <p:spPr/>
        <p:txBody>
          <a:bodyPr/>
          <a:lstStyle/>
          <a:p>
            <a:fld id="{B10D5614-B734-4280-8F57-1D4947433C97}" type="slidenum">
              <a:rPr lang="en-US" smtClean="0"/>
              <a:t>53</a:t>
            </a:fld>
            <a:endParaRPr lang="en-US" dirty="0"/>
          </a:p>
        </p:txBody>
      </p:sp>
    </p:spTree>
    <p:extLst>
      <p:ext uri="{BB962C8B-B14F-4D97-AF65-F5344CB8AC3E}">
        <p14:creationId xmlns:p14="http://schemas.microsoft.com/office/powerpoint/2010/main" val="275798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37</a:t>
            </a:r>
            <a:endParaRPr lang="en-US" sz="1100" b="1" dirty="0">
              <a:solidFill>
                <a:prstClr val="white"/>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69472"/>
            <a:ext cx="7144365" cy="528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sp>
        <p:nvSpPr>
          <p:cNvPr id="3" name="灯片编号占位符 2">
            <a:extLst>
              <a:ext uri="{FF2B5EF4-FFF2-40B4-BE49-F238E27FC236}">
                <a16:creationId xmlns:a16="http://schemas.microsoft.com/office/drawing/2014/main" id="{E5FAF59F-A6D6-4CA1-9C64-BA01E74D5BA1}"/>
              </a:ext>
            </a:extLst>
          </p:cNvPr>
          <p:cNvSpPr>
            <a:spLocks noGrp="1"/>
          </p:cNvSpPr>
          <p:nvPr>
            <p:ph type="sldNum" sz="quarter" idx="12"/>
          </p:nvPr>
        </p:nvSpPr>
        <p:spPr/>
        <p:txBody>
          <a:bodyPr/>
          <a:lstStyle/>
          <a:p>
            <a:fld id="{B10D5614-B734-4280-8F57-1D4947433C97}" type="slidenum">
              <a:rPr lang="en-US" smtClean="0"/>
              <a:t>54</a:t>
            </a:fld>
            <a:endParaRPr lang="en-US" dirty="0"/>
          </a:p>
        </p:txBody>
      </p:sp>
    </p:spTree>
    <p:extLst>
      <p:ext uri="{BB962C8B-B14F-4D97-AF65-F5344CB8AC3E}">
        <p14:creationId xmlns:p14="http://schemas.microsoft.com/office/powerpoint/2010/main" val="40480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38</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82" y="1883856"/>
            <a:ext cx="8483816" cy="413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700ADC86-D60C-4D87-9B42-CA8AC0078342}"/>
              </a:ext>
            </a:extLst>
          </p:cNvPr>
          <p:cNvSpPr>
            <a:spLocks noGrp="1"/>
          </p:cNvSpPr>
          <p:nvPr>
            <p:ph type="sldNum" sz="quarter" idx="12"/>
          </p:nvPr>
        </p:nvSpPr>
        <p:spPr/>
        <p:txBody>
          <a:bodyPr/>
          <a:lstStyle/>
          <a:p>
            <a:fld id="{B10D5614-B734-4280-8F57-1D4947433C97}" type="slidenum">
              <a:rPr lang="en-US" smtClean="0"/>
              <a:t>55</a:t>
            </a:fld>
            <a:endParaRPr lang="en-US" dirty="0"/>
          </a:p>
        </p:txBody>
      </p:sp>
    </p:spTree>
    <p:extLst>
      <p:ext uri="{BB962C8B-B14F-4D97-AF65-F5344CB8AC3E}">
        <p14:creationId xmlns:p14="http://schemas.microsoft.com/office/powerpoint/2010/main" val="23928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39</a:t>
            </a:r>
            <a:endParaRPr lang="en-US" sz="1100" b="1" dirty="0">
              <a:solidFill>
                <a:prstClr val="white"/>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998" y="544356"/>
            <a:ext cx="5329218" cy="6298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sp>
        <p:nvSpPr>
          <p:cNvPr id="3" name="灯片编号占位符 2">
            <a:extLst>
              <a:ext uri="{FF2B5EF4-FFF2-40B4-BE49-F238E27FC236}">
                <a16:creationId xmlns:a16="http://schemas.microsoft.com/office/drawing/2014/main" id="{408B97DE-EF38-45F1-96E3-EDBFA54F080E}"/>
              </a:ext>
            </a:extLst>
          </p:cNvPr>
          <p:cNvSpPr>
            <a:spLocks noGrp="1"/>
          </p:cNvSpPr>
          <p:nvPr>
            <p:ph type="sldNum" sz="quarter" idx="12"/>
          </p:nvPr>
        </p:nvSpPr>
        <p:spPr/>
        <p:txBody>
          <a:bodyPr/>
          <a:lstStyle/>
          <a:p>
            <a:fld id="{B10D5614-B734-4280-8F57-1D4947433C97}" type="slidenum">
              <a:rPr lang="en-US" smtClean="0"/>
              <a:t>56</a:t>
            </a:fld>
            <a:endParaRPr lang="en-US" dirty="0"/>
          </a:p>
        </p:txBody>
      </p:sp>
    </p:spTree>
    <p:extLst>
      <p:ext uri="{BB962C8B-B14F-4D97-AF65-F5344CB8AC3E}">
        <p14:creationId xmlns:p14="http://schemas.microsoft.com/office/powerpoint/2010/main" val="275153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Fig01_11a.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61426" y="659854"/>
            <a:ext cx="3075290" cy="6147566"/>
          </a:xfrm>
        </p:spPr>
      </p:pic>
      <p:pic>
        <p:nvPicPr>
          <p:cNvPr id="8" name="Content Placeholder 3" descr="Fig01_11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2029" y="586877"/>
            <a:ext cx="2964135" cy="616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40</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中断（</a:t>
            </a:r>
            <a:r>
              <a:rPr lang="en-US" altLang="zh-CN" sz="2000" b="1" dirty="0">
                <a:solidFill>
                  <a:srgbClr val="FF0000"/>
                </a:solidFill>
                <a:latin typeface="华文中宋" panose="02010600040101010101" pitchFamily="2" charset="-122"/>
                <a:ea typeface="华文中宋" panose="02010600040101010101" pitchFamily="2" charset="-122"/>
              </a:rPr>
              <a:t>Interrupts</a:t>
            </a:r>
            <a:r>
              <a:rPr lang="zh-CN" altLang="en-US" sz="2000" b="1" dirty="0">
                <a:solidFill>
                  <a:srgbClr val="FF0000"/>
                </a:solidFill>
                <a:latin typeface="华文中宋" panose="02010600040101010101" pitchFamily="2" charset="-122"/>
                <a:ea typeface="华文中宋" panose="02010600040101010101" pitchFamily="2" charset="-122"/>
              </a:rPr>
              <a:t>）</a:t>
            </a:r>
          </a:p>
        </p:txBody>
      </p:sp>
      <p:sp>
        <p:nvSpPr>
          <p:cNvPr id="3" name="灯片编号占位符 2">
            <a:extLst>
              <a:ext uri="{FF2B5EF4-FFF2-40B4-BE49-F238E27FC236}">
                <a16:creationId xmlns:a16="http://schemas.microsoft.com/office/drawing/2014/main" id="{391DFDBE-3644-4FEB-B212-3A667D421178}"/>
              </a:ext>
            </a:extLst>
          </p:cNvPr>
          <p:cNvSpPr>
            <a:spLocks noGrp="1"/>
          </p:cNvSpPr>
          <p:nvPr>
            <p:ph type="sldNum" sz="quarter" idx="12"/>
          </p:nvPr>
        </p:nvSpPr>
        <p:spPr/>
        <p:txBody>
          <a:bodyPr/>
          <a:lstStyle/>
          <a:p>
            <a:fld id="{B10D5614-B734-4280-8F57-1D4947433C97}" type="slidenum">
              <a:rPr lang="en-US" smtClean="0"/>
              <a:t>57</a:t>
            </a:fld>
            <a:endParaRPr lang="en-US" dirty="0"/>
          </a:p>
        </p:txBody>
      </p:sp>
    </p:spTree>
    <p:extLst>
      <p:ext uri="{BB962C8B-B14F-4D97-AF65-F5344CB8AC3E}">
        <p14:creationId xmlns:p14="http://schemas.microsoft.com/office/powerpoint/2010/main" val="3043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80674"/>
            <a:ext cx="5284613" cy="537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背景知识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41</a:t>
            </a:r>
            <a:endParaRPr lang="en-US" sz="1100" b="1" dirty="0">
              <a:solidFill>
                <a:prstClr val="white"/>
              </a:solidFill>
            </a:endParaRPr>
          </a:p>
        </p:txBody>
      </p:sp>
      <p:sp>
        <p:nvSpPr>
          <p:cNvPr id="35" name="Content Placeholder 2"/>
          <p:cNvSpPr txBox="1">
            <a:spLocks/>
          </p:cNvSpPr>
          <p:nvPr/>
        </p:nvSpPr>
        <p:spPr>
          <a:xfrm>
            <a:off x="457200" y="122743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存储器访问速度</a:t>
            </a:r>
          </a:p>
        </p:txBody>
      </p:sp>
      <p:sp>
        <p:nvSpPr>
          <p:cNvPr id="3" name="灯片编号占位符 2">
            <a:extLst>
              <a:ext uri="{FF2B5EF4-FFF2-40B4-BE49-F238E27FC236}">
                <a16:creationId xmlns:a16="http://schemas.microsoft.com/office/drawing/2014/main" id="{01A1585D-1A6C-4ADB-867C-6E4524299DFB}"/>
              </a:ext>
            </a:extLst>
          </p:cNvPr>
          <p:cNvSpPr>
            <a:spLocks noGrp="1"/>
          </p:cNvSpPr>
          <p:nvPr>
            <p:ph type="sldNum" sz="quarter" idx="12"/>
          </p:nvPr>
        </p:nvSpPr>
        <p:spPr/>
        <p:txBody>
          <a:bodyPr/>
          <a:lstStyle/>
          <a:p>
            <a:fld id="{B10D5614-B734-4280-8F57-1D4947433C97}" type="slidenum">
              <a:rPr lang="en-US" smtClean="0"/>
              <a:t>58</a:t>
            </a:fld>
            <a:endParaRPr lang="en-US" dirty="0"/>
          </a:p>
        </p:txBody>
      </p:sp>
    </p:spTree>
    <p:extLst>
      <p:ext uri="{BB962C8B-B14F-4D97-AF65-F5344CB8AC3E}">
        <p14:creationId xmlns:p14="http://schemas.microsoft.com/office/powerpoint/2010/main" val="253276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59" name="文本框 58">
            <a:extLst>
              <a:ext uri="{FF2B5EF4-FFF2-40B4-BE49-F238E27FC236}">
                <a16:creationId xmlns:a16="http://schemas.microsoft.com/office/drawing/2014/main" id="{B1C32E46-8C7C-4091-9B17-2B951677BF93}"/>
              </a:ext>
            </a:extLst>
          </p:cNvPr>
          <p:cNvSpPr txBox="1"/>
          <p:nvPr/>
        </p:nvSpPr>
        <p:spPr>
          <a:xfrm>
            <a:off x="157126" y="3977278"/>
            <a:ext cx="119159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操作系统基础</a:t>
            </a:r>
          </a:p>
        </p:txBody>
      </p:sp>
      <p:sp>
        <p:nvSpPr>
          <p:cNvPr id="60" name="文本框 59">
            <a:extLst>
              <a:ext uri="{FF2B5EF4-FFF2-40B4-BE49-F238E27FC236}">
                <a16:creationId xmlns:a16="http://schemas.microsoft.com/office/drawing/2014/main" id="{7ACB823A-34F9-460F-A6D5-1E51934E26F7}"/>
              </a:ext>
            </a:extLst>
          </p:cNvPr>
          <p:cNvSpPr txBox="1"/>
          <p:nvPr/>
        </p:nvSpPr>
        <p:spPr>
          <a:xfrm>
            <a:off x="1535034" y="1736744"/>
            <a:ext cx="1008112" cy="461665"/>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操作系统</a:t>
            </a:r>
            <a:endParaRPr lang="en-US" altLang="zh-CN" sz="1200" b="1" dirty="0">
              <a:solidFill>
                <a:schemeClr val="bg2">
                  <a:lumMod val="10000"/>
                </a:schemeClr>
              </a:solidFill>
              <a:latin typeface="华文中宋" panose="02010600040101010101" pitchFamily="2" charset="-122"/>
              <a:ea typeface="华文中宋" panose="02010600040101010101" pitchFamily="2" charset="-122"/>
            </a:endParaRPr>
          </a:p>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基本概念</a:t>
            </a:r>
          </a:p>
        </p:txBody>
      </p:sp>
      <p:sp>
        <p:nvSpPr>
          <p:cNvPr id="61" name="左大括号 60">
            <a:extLst>
              <a:ext uri="{FF2B5EF4-FFF2-40B4-BE49-F238E27FC236}">
                <a16:creationId xmlns:a16="http://schemas.microsoft.com/office/drawing/2014/main" id="{BA5FB23C-BEA8-45F2-A8EB-DBCD300C7414}"/>
              </a:ext>
            </a:extLst>
          </p:cNvPr>
          <p:cNvSpPr/>
          <p:nvPr/>
        </p:nvSpPr>
        <p:spPr>
          <a:xfrm>
            <a:off x="1273761" y="1839482"/>
            <a:ext cx="180341" cy="4375709"/>
          </a:xfrm>
          <a:prstGeom prst="leftBrace">
            <a:avLst>
              <a:gd name="adj1" fmla="val 31710"/>
              <a:gd name="adj2" fmla="val 528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4744E5BD-9B6E-44D8-A699-957D4C34631A}"/>
              </a:ext>
            </a:extLst>
          </p:cNvPr>
          <p:cNvSpPr txBox="1"/>
          <p:nvPr/>
        </p:nvSpPr>
        <p:spPr>
          <a:xfrm>
            <a:off x="2527364" y="1532643"/>
            <a:ext cx="100811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目标和功能</a:t>
            </a:r>
          </a:p>
        </p:txBody>
      </p:sp>
      <p:sp>
        <p:nvSpPr>
          <p:cNvPr id="63" name="文本框 62">
            <a:extLst>
              <a:ext uri="{FF2B5EF4-FFF2-40B4-BE49-F238E27FC236}">
                <a16:creationId xmlns:a16="http://schemas.microsoft.com/office/drawing/2014/main" id="{CE371637-51F5-4F7B-87CB-CEF8C750A0E5}"/>
              </a:ext>
            </a:extLst>
          </p:cNvPr>
          <p:cNvSpPr txBox="1"/>
          <p:nvPr/>
        </p:nvSpPr>
        <p:spPr>
          <a:xfrm>
            <a:off x="1553095" y="2387952"/>
            <a:ext cx="1495019"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操作系统发展历程：</a:t>
            </a:r>
          </a:p>
        </p:txBody>
      </p:sp>
      <p:sp>
        <p:nvSpPr>
          <p:cNvPr id="64" name="文本框 63">
            <a:extLst>
              <a:ext uri="{FF2B5EF4-FFF2-40B4-BE49-F238E27FC236}">
                <a16:creationId xmlns:a16="http://schemas.microsoft.com/office/drawing/2014/main" id="{E53AC68B-7BE5-412D-AE19-B91A5A0BD55E}"/>
              </a:ext>
            </a:extLst>
          </p:cNvPr>
          <p:cNvSpPr txBox="1"/>
          <p:nvPr/>
        </p:nvSpPr>
        <p:spPr>
          <a:xfrm>
            <a:off x="1573166" y="3294676"/>
            <a:ext cx="765906" cy="461665"/>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程序运行环境</a:t>
            </a:r>
          </a:p>
        </p:txBody>
      </p:sp>
      <p:sp>
        <p:nvSpPr>
          <p:cNvPr id="65" name="文本框 64">
            <a:extLst>
              <a:ext uri="{FF2B5EF4-FFF2-40B4-BE49-F238E27FC236}">
                <a16:creationId xmlns:a16="http://schemas.microsoft.com/office/drawing/2014/main" id="{293E0E8B-B0F2-401F-996C-27E2304707E0}"/>
              </a:ext>
            </a:extLst>
          </p:cNvPr>
          <p:cNvSpPr txBox="1"/>
          <p:nvPr/>
        </p:nvSpPr>
        <p:spPr>
          <a:xfrm>
            <a:off x="1575072" y="4395318"/>
            <a:ext cx="1008112" cy="461665"/>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操作系</a:t>
            </a:r>
            <a:endParaRPr lang="en-US" altLang="zh-CN" sz="1200" b="1" dirty="0">
              <a:solidFill>
                <a:srgbClr val="FF0000"/>
              </a:solidFill>
              <a:latin typeface="华文中宋" panose="02010600040101010101" pitchFamily="2" charset="-122"/>
              <a:ea typeface="华文中宋" panose="02010600040101010101" pitchFamily="2" charset="-122"/>
            </a:endParaRPr>
          </a:p>
          <a:p>
            <a:r>
              <a:rPr lang="zh-CN" altLang="en-US" sz="1200" b="1" dirty="0">
                <a:solidFill>
                  <a:srgbClr val="FF0000"/>
                </a:solidFill>
                <a:latin typeface="华文中宋" panose="02010600040101010101" pitchFamily="2" charset="-122"/>
                <a:ea typeface="华文中宋" panose="02010600040101010101" pitchFamily="2" charset="-122"/>
              </a:rPr>
              <a:t>统结构</a:t>
            </a:r>
          </a:p>
        </p:txBody>
      </p:sp>
      <p:sp>
        <p:nvSpPr>
          <p:cNvPr id="66" name="左大括号 65">
            <a:extLst>
              <a:ext uri="{FF2B5EF4-FFF2-40B4-BE49-F238E27FC236}">
                <a16:creationId xmlns:a16="http://schemas.microsoft.com/office/drawing/2014/main" id="{9AC97347-DDDB-41E7-9025-D0FF81BE1464}"/>
              </a:ext>
            </a:extLst>
          </p:cNvPr>
          <p:cNvSpPr/>
          <p:nvPr/>
        </p:nvSpPr>
        <p:spPr>
          <a:xfrm>
            <a:off x="2344488" y="1630846"/>
            <a:ext cx="189685" cy="611483"/>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左大括号 66">
            <a:extLst>
              <a:ext uri="{FF2B5EF4-FFF2-40B4-BE49-F238E27FC236}">
                <a16:creationId xmlns:a16="http://schemas.microsoft.com/office/drawing/2014/main" id="{A0983B4B-2007-4923-8DEE-A22BEBB9804B}"/>
              </a:ext>
            </a:extLst>
          </p:cNvPr>
          <p:cNvSpPr/>
          <p:nvPr/>
        </p:nvSpPr>
        <p:spPr>
          <a:xfrm>
            <a:off x="3461971" y="1353860"/>
            <a:ext cx="198726" cy="646332"/>
          </a:xfrm>
          <a:prstGeom prst="leftBrace">
            <a:avLst>
              <a:gd name="adj1" fmla="val 31710"/>
              <a:gd name="adj2" fmla="val 512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60D643DF-1216-474F-B47F-040D5A53681B}"/>
              </a:ext>
            </a:extLst>
          </p:cNvPr>
          <p:cNvSpPr txBox="1"/>
          <p:nvPr/>
        </p:nvSpPr>
        <p:spPr>
          <a:xfrm>
            <a:off x="3694946" y="1202408"/>
            <a:ext cx="319584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管理计算机系统资源、合理组织工作流程</a:t>
            </a:r>
          </a:p>
        </p:txBody>
      </p:sp>
      <p:sp>
        <p:nvSpPr>
          <p:cNvPr id="69" name="文本框 68">
            <a:extLst>
              <a:ext uri="{FF2B5EF4-FFF2-40B4-BE49-F238E27FC236}">
                <a16:creationId xmlns:a16="http://schemas.microsoft.com/office/drawing/2014/main" id="{999F6FCB-A184-4D98-9603-84D07B9E2153}"/>
              </a:ext>
            </a:extLst>
          </p:cNvPr>
          <p:cNvSpPr txBox="1"/>
          <p:nvPr/>
        </p:nvSpPr>
        <p:spPr>
          <a:xfrm>
            <a:off x="3703159" y="1783762"/>
            <a:ext cx="4051725"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用户与计算机系统之间的接口（命令接口、程序接口）</a:t>
            </a:r>
          </a:p>
        </p:txBody>
      </p:sp>
      <p:sp>
        <p:nvSpPr>
          <p:cNvPr id="70" name="文本框 69">
            <a:extLst>
              <a:ext uri="{FF2B5EF4-FFF2-40B4-BE49-F238E27FC236}">
                <a16:creationId xmlns:a16="http://schemas.microsoft.com/office/drawing/2014/main" id="{3BDFBF08-8C7A-4E8F-991F-45B33CB7B1A5}"/>
              </a:ext>
            </a:extLst>
          </p:cNvPr>
          <p:cNvSpPr txBox="1"/>
          <p:nvPr/>
        </p:nvSpPr>
        <p:spPr>
          <a:xfrm>
            <a:off x="3694945" y="1492879"/>
            <a:ext cx="514313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实现对计算机资源的抽象（扩充机器，虚拟</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CPU</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、虚拟存储、虚拟设备）</a:t>
            </a:r>
          </a:p>
        </p:txBody>
      </p:sp>
      <p:sp>
        <p:nvSpPr>
          <p:cNvPr id="71" name="文本框 70">
            <a:extLst>
              <a:ext uri="{FF2B5EF4-FFF2-40B4-BE49-F238E27FC236}">
                <a16:creationId xmlns:a16="http://schemas.microsoft.com/office/drawing/2014/main" id="{7C3F67E5-7E38-44D9-84DF-E5528046977D}"/>
              </a:ext>
            </a:extLst>
          </p:cNvPr>
          <p:cNvSpPr txBox="1"/>
          <p:nvPr/>
        </p:nvSpPr>
        <p:spPr>
          <a:xfrm>
            <a:off x="3011595" y="2379050"/>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批处理</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OS</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72" name="文本框 71">
            <a:extLst>
              <a:ext uri="{FF2B5EF4-FFF2-40B4-BE49-F238E27FC236}">
                <a16:creationId xmlns:a16="http://schemas.microsoft.com/office/drawing/2014/main" id="{A2D50E59-AAA5-4C68-A790-304710264F1D}"/>
              </a:ext>
            </a:extLst>
          </p:cNvPr>
          <p:cNvSpPr txBox="1"/>
          <p:nvPr/>
        </p:nvSpPr>
        <p:spPr>
          <a:xfrm>
            <a:off x="4073170" y="2396815"/>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分时</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OS</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73" name="文本框 72">
            <a:extLst>
              <a:ext uri="{FF2B5EF4-FFF2-40B4-BE49-F238E27FC236}">
                <a16:creationId xmlns:a16="http://schemas.microsoft.com/office/drawing/2014/main" id="{3C65E079-7960-4D57-A476-F66A691EE3FC}"/>
              </a:ext>
            </a:extLst>
          </p:cNvPr>
          <p:cNvSpPr txBox="1"/>
          <p:nvPr/>
        </p:nvSpPr>
        <p:spPr>
          <a:xfrm>
            <a:off x="5018315" y="2385175"/>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实时</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OS</a:t>
            </a:r>
          </a:p>
        </p:txBody>
      </p:sp>
      <p:sp>
        <p:nvSpPr>
          <p:cNvPr id="74" name="文本框 73">
            <a:extLst>
              <a:ext uri="{FF2B5EF4-FFF2-40B4-BE49-F238E27FC236}">
                <a16:creationId xmlns:a16="http://schemas.microsoft.com/office/drawing/2014/main" id="{8B477E8C-497B-4EF7-B6FA-42EA1E4F9A75}"/>
              </a:ext>
            </a:extLst>
          </p:cNvPr>
          <p:cNvSpPr txBox="1"/>
          <p:nvPr/>
        </p:nvSpPr>
        <p:spPr>
          <a:xfrm>
            <a:off x="5919859" y="2396814"/>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网络</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OS</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75" name="文本框 74">
            <a:extLst>
              <a:ext uri="{FF2B5EF4-FFF2-40B4-BE49-F238E27FC236}">
                <a16:creationId xmlns:a16="http://schemas.microsoft.com/office/drawing/2014/main" id="{B10E28CD-CD31-4CF8-99BB-9D3E9E405FEC}"/>
              </a:ext>
            </a:extLst>
          </p:cNvPr>
          <p:cNvSpPr txBox="1"/>
          <p:nvPr/>
        </p:nvSpPr>
        <p:spPr>
          <a:xfrm>
            <a:off x="6800437" y="2374207"/>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分布式</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OS</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76" name="文本框 75">
            <a:extLst>
              <a:ext uri="{FF2B5EF4-FFF2-40B4-BE49-F238E27FC236}">
                <a16:creationId xmlns:a16="http://schemas.microsoft.com/office/drawing/2014/main" id="{7C09E5F3-449F-48B7-BC06-3B0C08790439}"/>
              </a:ext>
            </a:extLst>
          </p:cNvPr>
          <p:cNvSpPr txBox="1"/>
          <p:nvPr/>
        </p:nvSpPr>
        <p:spPr>
          <a:xfrm>
            <a:off x="2469788" y="3036213"/>
            <a:ext cx="318684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硬中断：中断（外中断）和</a:t>
            </a:r>
            <a:r>
              <a:rPr lang="zh-CN" altLang="en-US" sz="1200" b="1" dirty="0">
                <a:solidFill>
                  <a:srgbClr val="000000"/>
                </a:solidFill>
                <a:latin typeface="华文中宋" panose="02010600040101010101" pitchFamily="2" charset="-122"/>
                <a:ea typeface="华文中宋" panose="02010600040101010101" pitchFamily="2" charset="-122"/>
              </a:rPr>
              <a:t>异常（内中断）</a:t>
            </a:r>
          </a:p>
        </p:txBody>
      </p:sp>
      <p:sp>
        <p:nvSpPr>
          <p:cNvPr id="77" name="文本框 76">
            <a:extLst>
              <a:ext uri="{FF2B5EF4-FFF2-40B4-BE49-F238E27FC236}">
                <a16:creationId xmlns:a16="http://schemas.microsoft.com/office/drawing/2014/main" id="{88A48610-992A-446A-B447-624EAA60E6EC}"/>
              </a:ext>
            </a:extLst>
          </p:cNvPr>
          <p:cNvSpPr txBox="1"/>
          <p:nvPr/>
        </p:nvSpPr>
        <p:spPr>
          <a:xfrm>
            <a:off x="2469787" y="3326091"/>
            <a:ext cx="6039753"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系统调用（</a:t>
            </a:r>
            <a:r>
              <a:rPr lang="en-US" altLang="zh-CN" sz="1200" b="1" dirty="0">
                <a:solidFill>
                  <a:srgbClr val="000000"/>
                </a:solidFill>
                <a:latin typeface="华文中宋" panose="02010600040101010101" pitchFamily="2" charset="-122"/>
                <a:ea typeface="华文中宋" panose="02010600040101010101" pitchFamily="2" charset="-122"/>
              </a:rPr>
              <a:t>UNIX</a:t>
            </a:r>
            <a:r>
              <a:rPr lang="zh-CN" altLang="en-US" sz="1200" b="1" dirty="0">
                <a:solidFill>
                  <a:srgbClr val="000000"/>
                </a:solidFill>
                <a:latin typeface="华文中宋" panose="02010600040101010101" pitchFamily="2" charset="-122"/>
                <a:ea typeface="华文中宋" panose="02010600040101010101" pitchFamily="2" charset="-122"/>
              </a:rPr>
              <a:t>：</a:t>
            </a:r>
            <a:r>
              <a:rPr lang="en-US" altLang="zh-CN" sz="1200" b="1" dirty="0" err="1">
                <a:solidFill>
                  <a:srgbClr val="000000"/>
                </a:solidFill>
                <a:latin typeface="华文中宋" panose="02010600040101010101" pitchFamily="2" charset="-122"/>
                <a:ea typeface="华文中宋" panose="02010600040101010101" pitchFamily="2" charset="-122"/>
              </a:rPr>
              <a:t>Trap.s</a:t>
            </a:r>
            <a:r>
              <a:rPr lang="zh-CN" altLang="en-US" sz="1200" b="1" dirty="0">
                <a:solidFill>
                  <a:srgbClr val="000000"/>
                </a:solidFill>
                <a:latin typeface="华文中宋" panose="02010600040101010101" pitchFamily="2" charset="-122"/>
                <a:ea typeface="华文中宋" panose="02010600040101010101" pitchFamily="2" charset="-122"/>
              </a:rPr>
              <a:t>、</a:t>
            </a:r>
            <a:r>
              <a:rPr lang="en-US" altLang="zh-CN" sz="1200" b="1" dirty="0" err="1">
                <a:solidFill>
                  <a:srgbClr val="000000"/>
                </a:solidFill>
                <a:latin typeface="华文中宋" panose="02010600040101010101" pitchFamily="2" charset="-122"/>
                <a:ea typeface="华文中宋" panose="02010600040101010101" pitchFamily="2" charset="-122"/>
              </a:rPr>
              <a:t>Trap.c</a:t>
            </a:r>
            <a:r>
              <a:rPr lang="zh-CN" altLang="en-US" sz="1200" b="1" dirty="0">
                <a:solidFill>
                  <a:srgbClr val="000000"/>
                </a:solidFill>
                <a:latin typeface="华文中宋" panose="02010600040101010101" pitchFamily="2" charset="-122"/>
                <a:ea typeface="华文中宋" panose="02010600040101010101" pitchFamily="2" charset="-122"/>
              </a:rPr>
              <a:t>、环境保护、参数传递、用户栈、用户核心栈）</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78" name="文本框 77">
            <a:extLst>
              <a:ext uri="{FF2B5EF4-FFF2-40B4-BE49-F238E27FC236}">
                <a16:creationId xmlns:a16="http://schemas.microsoft.com/office/drawing/2014/main" id="{C3319A53-2D06-469A-B87B-0DC5DE830C95}"/>
              </a:ext>
            </a:extLst>
          </p:cNvPr>
          <p:cNvSpPr txBox="1"/>
          <p:nvPr/>
        </p:nvSpPr>
        <p:spPr>
          <a:xfrm>
            <a:off x="2466270" y="4196322"/>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分层式结构</a:t>
            </a:r>
          </a:p>
        </p:txBody>
      </p:sp>
      <p:sp>
        <p:nvSpPr>
          <p:cNvPr id="79" name="文本框 78">
            <a:extLst>
              <a:ext uri="{FF2B5EF4-FFF2-40B4-BE49-F238E27FC236}">
                <a16:creationId xmlns:a16="http://schemas.microsoft.com/office/drawing/2014/main" id="{31806A2B-8ABF-4033-9743-12BFEB980ED7}"/>
              </a:ext>
            </a:extLst>
          </p:cNvPr>
          <p:cNvSpPr txBox="1"/>
          <p:nvPr/>
        </p:nvSpPr>
        <p:spPr>
          <a:xfrm>
            <a:off x="2459182" y="4777878"/>
            <a:ext cx="5106265"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微内核（进程</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线程管理、低级存储管理、中断和陷入处理）</a:t>
            </a:r>
            <a:r>
              <a:rPr lang="en-US" altLang="zh-CN" sz="1200" b="1" baseline="-25000" dirty="0">
                <a:solidFill>
                  <a:srgbClr val="FF0000"/>
                </a:solidFill>
                <a:latin typeface="华文中宋" panose="02010600040101010101" pitchFamily="2" charset="-122"/>
                <a:ea typeface="华文中宋" panose="02010600040101010101" pitchFamily="2" charset="-122"/>
              </a:rPr>
              <a:t>1-38</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cxnSp>
        <p:nvCxnSpPr>
          <p:cNvPr id="80" name="直接箭头连接符 79">
            <a:extLst>
              <a:ext uri="{FF2B5EF4-FFF2-40B4-BE49-F238E27FC236}">
                <a16:creationId xmlns:a16="http://schemas.microsoft.com/office/drawing/2014/main" id="{7AA4596A-AF84-4B5B-8121-DDA2007191B8}"/>
              </a:ext>
            </a:extLst>
          </p:cNvPr>
          <p:cNvCxnSpPr>
            <a:endCxn id="72" idx="1"/>
          </p:cNvCxnSpPr>
          <p:nvPr/>
        </p:nvCxnSpPr>
        <p:spPr>
          <a:xfrm>
            <a:off x="3850074" y="2535312"/>
            <a:ext cx="22309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75CE086D-270D-455C-92B3-5F0573878E84}"/>
              </a:ext>
            </a:extLst>
          </p:cNvPr>
          <p:cNvCxnSpPr/>
          <p:nvPr/>
        </p:nvCxnSpPr>
        <p:spPr>
          <a:xfrm>
            <a:off x="4746082" y="2524457"/>
            <a:ext cx="22309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73D8A54-0E38-448E-902E-3F3D27197A34}"/>
              </a:ext>
            </a:extLst>
          </p:cNvPr>
          <p:cNvCxnSpPr/>
          <p:nvPr/>
        </p:nvCxnSpPr>
        <p:spPr>
          <a:xfrm>
            <a:off x="5718610" y="2535312"/>
            <a:ext cx="22309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35382195-BE16-49D5-9582-25330591532F}"/>
              </a:ext>
            </a:extLst>
          </p:cNvPr>
          <p:cNvCxnSpPr/>
          <p:nvPr/>
        </p:nvCxnSpPr>
        <p:spPr>
          <a:xfrm>
            <a:off x="6608334" y="2523674"/>
            <a:ext cx="22309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左大括号 83">
            <a:extLst>
              <a:ext uri="{FF2B5EF4-FFF2-40B4-BE49-F238E27FC236}">
                <a16:creationId xmlns:a16="http://schemas.microsoft.com/office/drawing/2014/main" id="{E53B8192-D150-4548-91EF-75D99A616EA9}"/>
              </a:ext>
            </a:extLst>
          </p:cNvPr>
          <p:cNvSpPr/>
          <p:nvPr/>
        </p:nvSpPr>
        <p:spPr>
          <a:xfrm>
            <a:off x="2288123" y="2879744"/>
            <a:ext cx="154762" cy="1203031"/>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AD2E8718-BDAD-430E-8A05-F36CE856000E}"/>
              </a:ext>
            </a:extLst>
          </p:cNvPr>
          <p:cNvSpPr txBox="1"/>
          <p:nvPr/>
        </p:nvSpPr>
        <p:spPr>
          <a:xfrm>
            <a:off x="2473990" y="2740940"/>
            <a:ext cx="4391116" cy="276999"/>
          </a:xfrm>
          <a:prstGeom prst="rect">
            <a:avLst/>
          </a:prstGeom>
          <a:noFill/>
        </p:spPr>
        <p:txBody>
          <a:bodyPr wrap="square" rtlCol="0">
            <a:spAutoFit/>
          </a:bodyPr>
          <a:lstStyle/>
          <a:p>
            <a:r>
              <a:rPr lang="en-US" altLang="zh-CN" sz="1200" b="1" dirty="0">
                <a:solidFill>
                  <a:schemeClr val="bg2">
                    <a:lumMod val="10000"/>
                  </a:schemeClr>
                </a:solidFill>
                <a:latin typeface="华文中宋" panose="02010600040101010101" pitchFamily="2" charset="-122"/>
                <a:ea typeface="华文中宋" panose="02010600040101010101" pitchFamily="2" charset="-122"/>
              </a:rPr>
              <a:t>CPU</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运行模式（系统态</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用户态，特权指令）</a:t>
            </a:r>
          </a:p>
        </p:txBody>
      </p:sp>
      <p:sp>
        <p:nvSpPr>
          <p:cNvPr id="86" name="标注: 线形 85">
            <a:extLst>
              <a:ext uri="{FF2B5EF4-FFF2-40B4-BE49-F238E27FC236}">
                <a16:creationId xmlns:a16="http://schemas.microsoft.com/office/drawing/2014/main" id="{22B645F5-8B28-4B31-9F2B-A1B1E810C096}"/>
              </a:ext>
            </a:extLst>
          </p:cNvPr>
          <p:cNvSpPr/>
          <p:nvPr/>
        </p:nvSpPr>
        <p:spPr>
          <a:xfrm>
            <a:off x="5636726" y="2912545"/>
            <a:ext cx="3379158" cy="332270"/>
          </a:xfrm>
          <a:prstGeom prst="borderCallout1">
            <a:avLst>
              <a:gd name="adj1" fmla="val 49958"/>
              <a:gd name="adj2" fmla="val 399"/>
              <a:gd name="adj3" fmla="val 78455"/>
              <a:gd name="adj4" fmla="val -688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2">
                    <a:lumMod val="10000"/>
                  </a:schemeClr>
                </a:solidFill>
              </a:rPr>
              <a:t>软硬件异常中断（强迫）、指令中断或</a:t>
            </a:r>
            <a:r>
              <a:rPr lang="en-US" altLang="zh-CN" sz="1000" dirty="0">
                <a:solidFill>
                  <a:schemeClr val="bg2">
                    <a:lumMod val="10000"/>
                  </a:schemeClr>
                </a:solidFill>
              </a:rPr>
              <a:t>Trap</a:t>
            </a:r>
            <a:r>
              <a:rPr lang="zh-CN" altLang="en-US" sz="1000" dirty="0">
                <a:solidFill>
                  <a:schemeClr val="bg2">
                    <a:lumMod val="10000"/>
                  </a:schemeClr>
                </a:solidFill>
              </a:rPr>
              <a:t>陷入（自愿）</a:t>
            </a:r>
          </a:p>
        </p:txBody>
      </p:sp>
      <p:sp>
        <p:nvSpPr>
          <p:cNvPr id="87" name="左大括号 86">
            <a:extLst>
              <a:ext uri="{FF2B5EF4-FFF2-40B4-BE49-F238E27FC236}">
                <a16:creationId xmlns:a16="http://schemas.microsoft.com/office/drawing/2014/main" id="{1EE10C67-1474-44C3-8A7A-3B4E7ED6BAFE}"/>
              </a:ext>
            </a:extLst>
          </p:cNvPr>
          <p:cNvSpPr/>
          <p:nvPr/>
        </p:nvSpPr>
        <p:spPr>
          <a:xfrm>
            <a:off x="2290977" y="4305118"/>
            <a:ext cx="190855" cy="660768"/>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F725DC51-3F52-40A1-8DEC-7EAB62669FE3}"/>
              </a:ext>
            </a:extLst>
          </p:cNvPr>
          <p:cNvSpPr txBox="1"/>
          <p:nvPr/>
        </p:nvSpPr>
        <p:spPr>
          <a:xfrm>
            <a:off x="2440412" y="4478396"/>
            <a:ext cx="2190127"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模块化结构</a:t>
            </a:r>
          </a:p>
        </p:txBody>
      </p:sp>
      <p:sp>
        <p:nvSpPr>
          <p:cNvPr id="89" name="标注: 线形 88">
            <a:extLst>
              <a:ext uri="{FF2B5EF4-FFF2-40B4-BE49-F238E27FC236}">
                <a16:creationId xmlns:a16="http://schemas.microsoft.com/office/drawing/2014/main" id="{1A01BA2F-5180-4CAC-8F5F-DCA6796DC101}"/>
              </a:ext>
            </a:extLst>
          </p:cNvPr>
          <p:cNvSpPr/>
          <p:nvPr/>
        </p:nvSpPr>
        <p:spPr>
          <a:xfrm>
            <a:off x="2817655" y="611131"/>
            <a:ext cx="2832119" cy="332270"/>
          </a:xfrm>
          <a:prstGeom prst="borderCallout1">
            <a:avLst>
              <a:gd name="adj1" fmla="val 96692"/>
              <a:gd name="adj2" fmla="val 48959"/>
              <a:gd name="adj3" fmla="val 196082"/>
              <a:gd name="adj4" fmla="val 6134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000000"/>
                </a:solidFill>
              </a:rPr>
              <a:t>处理器管理、内存管理、文件管理、设备管理</a:t>
            </a:r>
          </a:p>
        </p:txBody>
      </p:sp>
      <p:sp>
        <p:nvSpPr>
          <p:cNvPr id="90" name="Title 13">
            <a:extLst>
              <a:ext uri="{FF2B5EF4-FFF2-40B4-BE49-F238E27FC236}">
                <a16:creationId xmlns:a16="http://schemas.microsoft.com/office/drawing/2014/main" id="{26E4F71E-092F-4A35-8CD7-50D6A73DA670}"/>
              </a:ext>
            </a:extLst>
          </p:cNvPr>
          <p:cNvSpPr txBox="1">
            <a:spLocks/>
          </p:cNvSpPr>
          <p:nvPr/>
        </p:nvSpPr>
        <p:spPr>
          <a:xfrm>
            <a:off x="314239" y="68689"/>
            <a:ext cx="2341092"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b="1" dirty="0">
                <a:solidFill>
                  <a:srgbClr val="1B6AA3">
                    <a:lumMod val="60000"/>
                    <a:lumOff val="40000"/>
                  </a:srgbClr>
                </a:solidFill>
                <a:latin typeface="华文中宋" panose="02010600040101010101" pitchFamily="2" charset="-122"/>
                <a:ea typeface="华文中宋" panose="02010600040101010101" pitchFamily="2" charset="-122"/>
              </a:rPr>
              <a:t>操作系统基础</a:t>
            </a:r>
            <a:endParaRPr lang="en-US" sz="2000"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92" name="文本框 91">
            <a:extLst>
              <a:ext uri="{FF2B5EF4-FFF2-40B4-BE49-F238E27FC236}">
                <a16:creationId xmlns:a16="http://schemas.microsoft.com/office/drawing/2014/main" id="{02148541-BF30-4B06-A14A-C3A951796290}"/>
              </a:ext>
            </a:extLst>
          </p:cNvPr>
          <p:cNvSpPr txBox="1"/>
          <p:nvPr/>
        </p:nvSpPr>
        <p:spPr>
          <a:xfrm>
            <a:off x="2478105" y="3628956"/>
            <a:ext cx="6486384" cy="276999"/>
          </a:xfrm>
          <a:prstGeom prst="rect">
            <a:avLst/>
          </a:prstGeom>
          <a:noFill/>
        </p:spPr>
        <p:txBody>
          <a:bodyPr wrap="square">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程序的链接和装入</a:t>
            </a:r>
            <a:r>
              <a:rPr lang="zh-CN" altLang="en-US" sz="1200" b="1" dirty="0">
                <a:solidFill>
                  <a:srgbClr val="000000"/>
                </a:solidFill>
                <a:latin typeface="华文中宋" panose="02010600040101010101" pitchFamily="2" charset="-122"/>
                <a:ea typeface="华文中宋" panose="02010600040101010101" pitchFamily="2" charset="-122"/>
              </a:rPr>
              <a:t>（虚拟地址空间、动态重定位、装载时</a:t>
            </a:r>
            <a:r>
              <a:rPr lang="en-US" altLang="zh-CN" sz="1200" b="1" dirty="0">
                <a:solidFill>
                  <a:srgbClr val="000000"/>
                </a:solidFill>
                <a:latin typeface="华文中宋" panose="02010600040101010101" pitchFamily="2" charset="-122"/>
                <a:ea typeface="华文中宋" panose="02010600040101010101" pitchFamily="2" charset="-122"/>
              </a:rPr>
              <a:t>/</a:t>
            </a:r>
            <a:r>
              <a:rPr lang="zh-CN" altLang="en-US" sz="1200" b="1" dirty="0">
                <a:solidFill>
                  <a:srgbClr val="000000"/>
                </a:solidFill>
                <a:latin typeface="华文中宋" panose="02010600040101010101" pitchFamily="2" charset="-122"/>
                <a:ea typeface="华文中宋" panose="02010600040101010101" pitchFamily="2" charset="-122"/>
              </a:rPr>
              <a:t>运行时动态链接、</a:t>
            </a:r>
            <a:r>
              <a:rPr lang="en-US" altLang="zh-CN" sz="1200" b="1" dirty="0">
                <a:solidFill>
                  <a:srgbClr val="000000"/>
                </a:solidFill>
                <a:latin typeface="华文中宋" panose="02010600040101010101" pitchFamily="2" charset="-122"/>
                <a:ea typeface="华文中宋" panose="02010600040101010101" pitchFamily="2" charset="-122"/>
              </a:rPr>
              <a:t>OS Loader</a:t>
            </a:r>
            <a:r>
              <a:rPr lang="zh-CN" altLang="en-US" sz="1200" b="1" dirty="0">
                <a:solidFill>
                  <a:srgbClr val="000000"/>
                </a:solidFill>
                <a:latin typeface="华文中宋" panose="02010600040101010101" pitchFamily="2" charset="-122"/>
                <a:ea typeface="华文中宋" panose="02010600040101010101" pitchFamily="2" charset="-122"/>
              </a:rPr>
              <a:t>）</a:t>
            </a:r>
            <a:r>
              <a:rPr lang="en-US" altLang="zh-CN" sz="1200" b="1" baseline="-25000" dirty="0">
                <a:solidFill>
                  <a:srgbClr val="FF0000"/>
                </a:solidFill>
                <a:latin typeface="华文中宋" panose="02010600040101010101" pitchFamily="2" charset="-122"/>
                <a:ea typeface="华文中宋" panose="02010600040101010101" pitchFamily="2" charset="-122"/>
              </a:rPr>
              <a:t>5-9</a:t>
            </a:r>
            <a:endParaRPr lang="zh-CN" altLang="en-US" sz="1200" baseline="-25000" dirty="0">
              <a:solidFill>
                <a:srgbClr val="FF0000"/>
              </a:solidFill>
            </a:endParaRPr>
          </a:p>
        </p:txBody>
      </p:sp>
      <p:sp>
        <p:nvSpPr>
          <p:cNvPr id="93" name="标注: 线形 92">
            <a:extLst>
              <a:ext uri="{FF2B5EF4-FFF2-40B4-BE49-F238E27FC236}">
                <a16:creationId xmlns:a16="http://schemas.microsoft.com/office/drawing/2014/main" id="{9D894ED5-8912-4A41-A116-6715FFE272A5}"/>
              </a:ext>
            </a:extLst>
          </p:cNvPr>
          <p:cNvSpPr/>
          <p:nvPr/>
        </p:nvSpPr>
        <p:spPr>
          <a:xfrm>
            <a:off x="6148472" y="611131"/>
            <a:ext cx="919724" cy="332270"/>
          </a:xfrm>
          <a:prstGeom prst="borderCallout1">
            <a:avLst>
              <a:gd name="adj1" fmla="val 98372"/>
              <a:gd name="adj2" fmla="val 51951"/>
              <a:gd name="adj3" fmla="val 200600"/>
              <a:gd name="adj4" fmla="val 17521"/>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000000"/>
                </a:solidFill>
              </a:rPr>
              <a:t>进程管理</a:t>
            </a:r>
          </a:p>
        </p:txBody>
      </p:sp>
      <p:sp>
        <p:nvSpPr>
          <p:cNvPr id="94" name="文本框 93">
            <a:extLst>
              <a:ext uri="{FF2B5EF4-FFF2-40B4-BE49-F238E27FC236}">
                <a16:creationId xmlns:a16="http://schemas.microsoft.com/office/drawing/2014/main" id="{C31F5627-9BEB-4567-B0C2-B5A805B5D4B6}"/>
              </a:ext>
            </a:extLst>
          </p:cNvPr>
          <p:cNvSpPr txBox="1"/>
          <p:nvPr/>
        </p:nvSpPr>
        <p:spPr>
          <a:xfrm>
            <a:off x="2568422" y="2049793"/>
            <a:ext cx="4572000" cy="276999"/>
          </a:xfrm>
          <a:prstGeom prst="rect">
            <a:avLst/>
          </a:prstGeom>
          <a:noFill/>
        </p:spPr>
        <p:txBody>
          <a:bodyPr wrap="square">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特征（并发</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并行、共享、虚拟、异步）</a:t>
            </a:r>
          </a:p>
        </p:txBody>
      </p:sp>
      <p:sp>
        <p:nvSpPr>
          <p:cNvPr id="95" name="文本框 94">
            <a:extLst>
              <a:ext uri="{FF2B5EF4-FFF2-40B4-BE49-F238E27FC236}">
                <a16:creationId xmlns:a16="http://schemas.microsoft.com/office/drawing/2014/main" id="{DE3E9EE0-5FD5-4702-B513-B2EDC6F9EE83}"/>
              </a:ext>
            </a:extLst>
          </p:cNvPr>
          <p:cNvSpPr txBox="1"/>
          <p:nvPr/>
        </p:nvSpPr>
        <p:spPr>
          <a:xfrm>
            <a:off x="2469786" y="3921045"/>
            <a:ext cx="6674213" cy="276999"/>
          </a:xfrm>
          <a:prstGeom prst="rect">
            <a:avLst/>
          </a:prstGeom>
          <a:noFill/>
        </p:spPr>
        <p:txBody>
          <a:bodyPr wrap="square">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程序运行时内存映像与地址空间</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（进程空间、</a:t>
            </a:r>
            <a:r>
              <a:rPr lang="en-US" altLang="zh-CN" sz="1200" b="1" dirty="0">
                <a:solidFill>
                  <a:schemeClr val="tx2">
                    <a:lumMod val="50000"/>
                  </a:schemeClr>
                </a:solidFill>
                <a:latin typeface="华文中宋" panose="02010600040101010101" pitchFamily="2" charset="-122"/>
                <a:ea typeface="华文中宋" panose="02010600040101010101" pitchFamily="2" charset="-122"/>
              </a:rPr>
              <a:t>text</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dirty="0" err="1">
                <a:solidFill>
                  <a:schemeClr val="tx2">
                    <a:lumMod val="50000"/>
                  </a:schemeClr>
                </a:solidFill>
                <a:latin typeface="华文中宋" panose="02010600040101010101" pitchFamily="2" charset="-122"/>
                <a:ea typeface="华文中宋" panose="02010600040101010101" pitchFamily="2" charset="-122"/>
              </a:rPr>
              <a:t>rodata</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dirty="0">
                <a:solidFill>
                  <a:schemeClr val="tx2">
                    <a:lumMod val="50000"/>
                  </a:schemeClr>
                </a:solidFill>
                <a:latin typeface="华文中宋" panose="02010600040101010101" pitchFamily="2" charset="-122"/>
                <a:ea typeface="华文中宋" panose="02010600040101010101" pitchFamily="2" charset="-122"/>
              </a:rPr>
              <a:t>data</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dirty="0" err="1">
                <a:solidFill>
                  <a:schemeClr val="tx2">
                    <a:lumMod val="50000"/>
                  </a:schemeClr>
                </a:solidFill>
                <a:latin typeface="华文中宋" panose="02010600040101010101" pitchFamily="2" charset="-122"/>
                <a:ea typeface="华文中宋" panose="02010600040101010101" pitchFamily="2" charset="-122"/>
              </a:rPr>
              <a:t>bss</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dirty="0">
                <a:solidFill>
                  <a:schemeClr val="tx2">
                    <a:lumMod val="50000"/>
                  </a:schemeClr>
                </a:solidFill>
                <a:latin typeface="华文中宋" panose="02010600040101010101" pitchFamily="2" charset="-122"/>
                <a:ea typeface="华文中宋" panose="02010600040101010101" pitchFamily="2" charset="-122"/>
              </a:rPr>
              <a:t>heap</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dirty="0">
                <a:solidFill>
                  <a:schemeClr val="tx2">
                    <a:lumMod val="50000"/>
                  </a:schemeClr>
                </a:solidFill>
                <a:latin typeface="华文中宋" panose="02010600040101010101" pitchFamily="2" charset="-122"/>
                <a:ea typeface="华文中宋" panose="02010600040101010101" pitchFamily="2" charset="-122"/>
              </a:rPr>
              <a:t>stack</a:t>
            </a:r>
            <a:r>
              <a:rPr lang="zh-CN" altLang="en-US" sz="1200" b="1" dirty="0">
                <a:solidFill>
                  <a:schemeClr val="tx2">
                    <a:lumMod val="50000"/>
                  </a:schemeClr>
                </a:solidFill>
                <a:latin typeface="华文中宋" panose="02010600040101010101" pitchFamily="2" charset="-122"/>
                <a:ea typeface="华文中宋" panose="02010600040101010101" pitchFamily="2" charset="-122"/>
              </a:rPr>
              <a:t>）</a:t>
            </a:r>
            <a:r>
              <a:rPr lang="en-US" altLang="zh-CN" sz="1200" b="1" baseline="-25000" dirty="0">
                <a:solidFill>
                  <a:srgbClr val="FF0000"/>
                </a:solidFill>
                <a:latin typeface="华文中宋" panose="02010600040101010101" pitchFamily="2" charset="-122"/>
                <a:ea typeface="华文中宋" panose="02010600040101010101" pitchFamily="2" charset="-122"/>
              </a:rPr>
              <a:t>3-29</a:t>
            </a:r>
            <a:endParaRPr lang="zh-CN" altLang="en-US" sz="1200" baseline="-25000" dirty="0">
              <a:solidFill>
                <a:srgbClr val="FF0000"/>
              </a:solidFill>
            </a:endParaRPr>
          </a:p>
        </p:txBody>
      </p:sp>
      <p:sp>
        <p:nvSpPr>
          <p:cNvPr id="96" name="文本框 95">
            <a:extLst>
              <a:ext uri="{FF2B5EF4-FFF2-40B4-BE49-F238E27FC236}">
                <a16:creationId xmlns:a16="http://schemas.microsoft.com/office/drawing/2014/main" id="{ACB24376-8658-4C44-82CB-3B968109F2E6}"/>
              </a:ext>
            </a:extLst>
          </p:cNvPr>
          <p:cNvSpPr txBox="1"/>
          <p:nvPr/>
        </p:nvSpPr>
        <p:spPr>
          <a:xfrm>
            <a:off x="1587806" y="5298835"/>
            <a:ext cx="1008112" cy="461665"/>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操作系</a:t>
            </a:r>
            <a:endParaRPr lang="en-US" altLang="zh-CN" sz="1200" b="1" dirty="0">
              <a:solidFill>
                <a:srgbClr val="FF0000"/>
              </a:solidFill>
              <a:latin typeface="华文中宋" panose="02010600040101010101" pitchFamily="2" charset="-122"/>
              <a:ea typeface="华文中宋" panose="02010600040101010101" pitchFamily="2" charset="-122"/>
            </a:endParaRPr>
          </a:p>
          <a:p>
            <a:r>
              <a:rPr lang="zh-CN" altLang="en-US" sz="1200" b="1" dirty="0">
                <a:solidFill>
                  <a:srgbClr val="FF0000"/>
                </a:solidFill>
                <a:latin typeface="华文中宋" panose="02010600040101010101" pitchFamily="2" charset="-122"/>
                <a:ea typeface="华文中宋" panose="02010600040101010101" pitchFamily="2" charset="-122"/>
              </a:rPr>
              <a:t>统引导</a:t>
            </a:r>
          </a:p>
        </p:txBody>
      </p:sp>
      <p:sp>
        <p:nvSpPr>
          <p:cNvPr id="97" name="文本框 96">
            <a:extLst>
              <a:ext uri="{FF2B5EF4-FFF2-40B4-BE49-F238E27FC236}">
                <a16:creationId xmlns:a16="http://schemas.microsoft.com/office/drawing/2014/main" id="{F0CE417B-B955-41EC-9FC5-CF77BB81C397}"/>
              </a:ext>
            </a:extLst>
          </p:cNvPr>
          <p:cNvSpPr txBox="1"/>
          <p:nvPr/>
        </p:nvSpPr>
        <p:spPr>
          <a:xfrm>
            <a:off x="2449933" y="5070148"/>
            <a:ext cx="4547440" cy="276999"/>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BIOS/UEFI</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98" name="文本框 97">
            <a:extLst>
              <a:ext uri="{FF2B5EF4-FFF2-40B4-BE49-F238E27FC236}">
                <a16:creationId xmlns:a16="http://schemas.microsoft.com/office/drawing/2014/main" id="{ADA52BD1-16DD-4BBA-937F-D13DC1FA2BC2}"/>
              </a:ext>
            </a:extLst>
          </p:cNvPr>
          <p:cNvSpPr txBox="1"/>
          <p:nvPr/>
        </p:nvSpPr>
        <p:spPr>
          <a:xfrm>
            <a:off x="2442845" y="5651704"/>
            <a:ext cx="5106265" cy="276999"/>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BIOS/MBR</a:t>
            </a:r>
            <a:r>
              <a:rPr lang="zh-CN" altLang="en-US" sz="1200" b="1" dirty="0">
                <a:solidFill>
                  <a:srgbClr val="000000"/>
                </a:solidFill>
                <a:latin typeface="华文中宋" panose="02010600040101010101" pitchFamily="2" charset="-122"/>
                <a:ea typeface="华文中宋" panose="02010600040101010101" pitchFamily="2" charset="-122"/>
              </a:rPr>
              <a:t>硬盘引导过程</a:t>
            </a:r>
            <a:r>
              <a:rPr lang="en-US" altLang="zh-CN" sz="1200" b="1" baseline="-25000" dirty="0">
                <a:solidFill>
                  <a:srgbClr val="FF0000"/>
                </a:solidFill>
                <a:latin typeface="华文中宋" panose="02010600040101010101" pitchFamily="2" charset="-122"/>
                <a:ea typeface="华文中宋" panose="02010600040101010101" pitchFamily="2" charset="-122"/>
              </a:rPr>
              <a:t>8-69</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99" name="左大括号 98">
            <a:extLst>
              <a:ext uri="{FF2B5EF4-FFF2-40B4-BE49-F238E27FC236}">
                <a16:creationId xmlns:a16="http://schemas.microsoft.com/office/drawing/2014/main" id="{FCCE94C6-350C-4EA6-A3EC-7AA34582A572}"/>
              </a:ext>
            </a:extLst>
          </p:cNvPr>
          <p:cNvSpPr/>
          <p:nvPr/>
        </p:nvSpPr>
        <p:spPr>
          <a:xfrm>
            <a:off x="2274640" y="5178944"/>
            <a:ext cx="190855" cy="660768"/>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2F7A5155-0843-48EA-A129-2525ED336F17}"/>
              </a:ext>
            </a:extLst>
          </p:cNvPr>
          <p:cNvSpPr txBox="1"/>
          <p:nvPr/>
        </p:nvSpPr>
        <p:spPr>
          <a:xfrm>
            <a:off x="2449933" y="5360356"/>
            <a:ext cx="4184259" cy="276999"/>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MBR/GPT</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101" name="文本框 100">
            <a:extLst>
              <a:ext uri="{FF2B5EF4-FFF2-40B4-BE49-F238E27FC236}">
                <a16:creationId xmlns:a16="http://schemas.microsoft.com/office/drawing/2014/main" id="{9B13A4BA-B528-4188-B32F-2C4B6A7446F1}"/>
              </a:ext>
            </a:extLst>
          </p:cNvPr>
          <p:cNvSpPr txBox="1"/>
          <p:nvPr/>
        </p:nvSpPr>
        <p:spPr>
          <a:xfrm>
            <a:off x="1551523" y="5995583"/>
            <a:ext cx="7592476"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虚拟机</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：时分</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空分复用虚拟技术，高级语言语言虚拟机、工作站虚拟机、服务器虚拟机，操作系统虚拟化</a:t>
            </a:r>
            <a:r>
              <a:rPr lang="en-US" altLang="zh-CN" sz="1200" b="1" baseline="-25000" dirty="0">
                <a:solidFill>
                  <a:srgbClr val="FF0000"/>
                </a:solidFill>
                <a:latin typeface="华文中宋" panose="02010600040101010101" pitchFamily="2" charset="-122"/>
                <a:ea typeface="华文中宋" panose="02010600040101010101" pitchFamily="2" charset="-122"/>
              </a:rPr>
              <a:t>1-43</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02" name="标注: 线形 101">
            <a:extLst>
              <a:ext uri="{FF2B5EF4-FFF2-40B4-BE49-F238E27FC236}">
                <a16:creationId xmlns:a16="http://schemas.microsoft.com/office/drawing/2014/main" id="{45A64DD5-ED19-4761-9D7B-9A140AEAC472}"/>
              </a:ext>
            </a:extLst>
          </p:cNvPr>
          <p:cNvSpPr/>
          <p:nvPr/>
        </p:nvSpPr>
        <p:spPr>
          <a:xfrm>
            <a:off x="5587413" y="2061648"/>
            <a:ext cx="1256897" cy="332270"/>
          </a:xfrm>
          <a:prstGeom prst="borderCallout1">
            <a:avLst>
              <a:gd name="adj1" fmla="val 49958"/>
              <a:gd name="adj2" fmla="val 399"/>
              <a:gd name="adj3" fmla="val 133200"/>
              <a:gd name="adj4" fmla="val -143058"/>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2">
                    <a:lumMod val="10000"/>
                  </a:schemeClr>
                </a:solidFill>
              </a:rPr>
              <a:t>单道</a:t>
            </a:r>
            <a:r>
              <a:rPr lang="en-US" altLang="zh-CN" sz="1000" dirty="0">
                <a:solidFill>
                  <a:schemeClr val="bg2">
                    <a:lumMod val="10000"/>
                  </a:schemeClr>
                </a:solidFill>
              </a:rPr>
              <a:t>/</a:t>
            </a:r>
            <a:r>
              <a:rPr lang="zh-CN" altLang="en-US" sz="1000" dirty="0">
                <a:solidFill>
                  <a:schemeClr val="bg2">
                    <a:lumMod val="10000"/>
                  </a:schemeClr>
                </a:solidFill>
              </a:rPr>
              <a:t>多道批处理</a:t>
            </a:r>
          </a:p>
        </p:txBody>
      </p:sp>
      <p:sp>
        <p:nvSpPr>
          <p:cNvPr id="2" name="灯片编号占位符 1">
            <a:extLst>
              <a:ext uri="{FF2B5EF4-FFF2-40B4-BE49-F238E27FC236}">
                <a16:creationId xmlns:a16="http://schemas.microsoft.com/office/drawing/2014/main" id="{AFF669F4-4259-44B8-952D-18147D691EAE}"/>
              </a:ext>
            </a:extLst>
          </p:cNvPr>
          <p:cNvSpPr>
            <a:spLocks noGrp="1"/>
          </p:cNvSpPr>
          <p:nvPr>
            <p:ph type="sldNum" sz="quarter" idx="12"/>
          </p:nvPr>
        </p:nvSpPr>
        <p:spPr/>
        <p:txBody>
          <a:bodyPr/>
          <a:lstStyle/>
          <a:p>
            <a:fld id="{B10D5614-B734-4280-8F57-1D4947433C97}" type="slidenum">
              <a:rPr lang="en-US" smtClean="0"/>
              <a:pPr/>
              <a:t>59</a:t>
            </a:fld>
            <a:endParaRPr lang="en-US"/>
          </a:p>
        </p:txBody>
      </p:sp>
    </p:spTree>
    <p:extLst>
      <p:ext uri="{BB962C8B-B14F-4D97-AF65-F5344CB8AC3E}">
        <p14:creationId xmlns:p14="http://schemas.microsoft.com/office/powerpoint/2010/main" val="34589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8" name="Content Placeholder 2"/>
          <p:cNvSpPr txBox="1">
            <a:spLocks/>
          </p:cNvSpPr>
          <p:nvPr/>
        </p:nvSpPr>
        <p:spPr>
          <a:xfrm>
            <a:off x="457200" y="1417639"/>
            <a:ext cx="7992888" cy="1368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什么是</a:t>
            </a:r>
            <a:r>
              <a:rPr lang="zh-CN" altLang="zh-CN" sz="2000" b="1" dirty="0">
                <a:solidFill>
                  <a:srgbClr val="FF0000"/>
                </a:solidFill>
                <a:latin typeface="华文中宋" panose="02010600040101010101" pitchFamily="2" charset="-122"/>
                <a:ea typeface="华文中宋" panose="02010600040101010101" pitchFamily="2" charset="-122"/>
              </a:rPr>
              <a:t>操作系统</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Operating System, OS</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04</a:t>
            </a:r>
            <a:endParaRPr lang="en-US" sz="1100" b="1" dirty="0">
              <a:solidFill>
                <a:prstClr val="white"/>
              </a:solidFill>
            </a:endParaRPr>
          </a:p>
        </p:txBody>
      </p:sp>
      <p:pic>
        <p:nvPicPr>
          <p:cNvPr id="29" name="图片 5"/>
          <p:cNvPicPr>
            <a:picLocks noChangeAspect="1"/>
          </p:cNvPicPr>
          <p:nvPr/>
        </p:nvPicPr>
        <p:blipFill>
          <a:blip r:embed="rId2" cstate="print"/>
          <a:srcRect/>
          <a:stretch>
            <a:fillRect/>
          </a:stretch>
        </p:blipFill>
        <p:spPr bwMode="auto">
          <a:xfrm>
            <a:off x="3383908" y="2203176"/>
            <a:ext cx="2339785" cy="1368152"/>
          </a:xfrm>
          <a:prstGeom prst="rect">
            <a:avLst/>
          </a:prstGeom>
          <a:noFill/>
          <a:ln w="9525">
            <a:noFill/>
            <a:miter lim="800000"/>
            <a:headEnd/>
            <a:tailEnd/>
          </a:ln>
        </p:spPr>
      </p:pic>
      <p:pic>
        <p:nvPicPr>
          <p:cNvPr id="30" name="Picture 2"/>
          <p:cNvPicPr>
            <a:picLocks noChangeAspect="1" noChangeArrowheads="1"/>
          </p:cNvPicPr>
          <p:nvPr/>
        </p:nvPicPr>
        <p:blipFill>
          <a:blip r:embed="rId3" cstate="print"/>
          <a:srcRect/>
          <a:stretch>
            <a:fillRect/>
          </a:stretch>
        </p:blipFill>
        <p:spPr bwMode="auto">
          <a:xfrm>
            <a:off x="499543" y="2217507"/>
            <a:ext cx="2828396" cy="2214167"/>
          </a:xfrm>
          <a:prstGeom prst="rect">
            <a:avLst/>
          </a:prstGeom>
          <a:noFill/>
          <a:ln w="9525">
            <a:noFill/>
            <a:miter lim="800000"/>
            <a:headEnd/>
            <a:tailEnd/>
          </a:ln>
          <a:effectLst/>
        </p:spPr>
      </p:pic>
      <p:sp>
        <p:nvSpPr>
          <p:cNvPr id="33" name="Content Placeholder 2"/>
          <p:cNvSpPr txBox="1">
            <a:spLocks/>
          </p:cNvSpPr>
          <p:nvPr/>
        </p:nvSpPr>
        <p:spPr>
          <a:xfrm>
            <a:off x="575556" y="4758046"/>
            <a:ext cx="7992888" cy="19113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ct val="0"/>
              </a:spcBef>
              <a:spcAft>
                <a:spcPct val="0"/>
              </a:spcAft>
              <a:buNone/>
            </a:pPr>
            <a:r>
              <a:rPr lang="zh-CN" altLang="en-US" sz="1800" b="1" cap="all" spc="-60" dirty="0">
                <a:solidFill>
                  <a:schemeClr val="tx2"/>
                </a:solidFill>
                <a:latin typeface="华文中宋" panose="02010600040101010101" pitchFamily="2" charset="-122"/>
                <a:ea typeface="华文中宋" panose="02010600040101010101" pitchFamily="2" charset="-122"/>
              </a:rPr>
              <a:t>裸机</a:t>
            </a:r>
            <a:endParaRPr lang="en-US" altLang="zh-CN" sz="1800" b="1" cap="all" spc="-60" dirty="0">
              <a:solidFill>
                <a:schemeClr val="tx2"/>
              </a:solidFill>
              <a:latin typeface="华文中宋" panose="02010600040101010101" pitchFamily="2" charset="-122"/>
              <a:ea typeface="华文中宋" panose="02010600040101010101" pitchFamily="2" charset="-122"/>
            </a:endParaRPr>
          </a:p>
          <a:p>
            <a:pPr lvl="1">
              <a:buFont typeface="Arial" pitchFamily="34" charset="0"/>
              <a:buChar char="•"/>
            </a:pPr>
            <a:r>
              <a:rPr lang="zh-CN" altLang="en-US" sz="1800" b="1" cap="all" spc="-60" dirty="0">
                <a:solidFill>
                  <a:schemeClr val="tx2"/>
                </a:solidFill>
                <a:latin typeface="华文中宋" panose="02010600040101010101" pitchFamily="2" charset="-122"/>
                <a:ea typeface="华文中宋" panose="02010600040101010101" pitchFamily="2" charset="-122"/>
              </a:rPr>
              <a:t>主机：主板、</a:t>
            </a:r>
            <a:r>
              <a:rPr lang="en-US" altLang="zh-CN" sz="1800" b="1" cap="all" spc="-60" dirty="0">
                <a:solidFill>
                  <a:schemeClr val="tx2"/>
                </a:solidFill>
                <a:latin typeface="华文中宋" panose="02010600040101010101" pitchFamily="2" charset="-122"/>
                <a:ea typeface="华文中宋" panose="02010600040101010101" pitchFamily="2" charset="-122"/>
              </a:rPr>
              <a:t>CPU</a:t>
            </a:r>
            <a:r>
              <a:rPr lang="zh-CN" altLang="en-US" sz="1800" b="1" cap="all" spc="-60" dirty="0">
                <a:solidFill>
                  <a:schemeClr val="tx2"/>
                </a:solidFill>
                <a:latin typeface="华文中宋" panose="02010600040101010101" pitchFamily="2" charset="-122"/>
                <a:ea typeface="华文中宋" panose="02010600040101010101" pitchFamily="2" charset="-122"/>
              </a:rPr>
              <a:t>、内存、硬盘</a:t>
            </a:r>
            <a:r>
              <a:rPr lang="en-US" altLang="zh-CN" sz="1800" b="1" cap="all" spc="-60" dirty="0">
                <a:solidFill>
                  <a:schemeClr val="tx2"/>
                </a:solidFill>
                <a:latin typeface="华文中宋" panose="02010600040101010101" pitchFamily="2" charset="-122"/>
                <a:ea typeface="华文中宋" panose="02010600040101010101" pitchFamily="2" charset="-122"/>
              </a:rPr>
              <a:t>……</a:t>
            </a:r>
          </a:p>
          <a:p>
            <a:pPr lvl="1">
              <a:buFont typeface="Arial" pitchFamily="34" charset="0"/>
              <a:buChar char="•"/>
            </a:pPr>
            <a:r>
              <a:rPr lang="zh-CN" altLang="en-US" sz="1800" b="1" cap="all" spc="-60" dirty="0">
                <a:solidFill>
                  <a:schemeClr val="tx2"/>
                </a:solidFill>
                <a:latin typeface="华文中宋" panose="02010600040101010101" pitchFamily="2" charset="-122"/>
                <a:ea typeface="华文中宋" panose="02010600040101010101" pitchFamily="2" charset="-122"/>
              </a:rPr>
              <a:t>输入设备：键盘、鼠标</a:t>
            </a:r>
            <a:r>
              <a:rPr lang="en-US" altLang="zh-CN" sz="1800" b="1" cap="all" spc="-60" dirty="0">
                <a:solidFill>
                  <a:schemeClr val="tx2"/>
                </a:solidFill>
                <a:latin typeface="华文中宋" panose="02010600040101010101" pitchFamily="2" charset="-122"/>
                <a:ea typeface="华文中宋" panose="02010600040101010101" pitchFamily="2" charset="-122"/>
              </a:rPr>
              <a:t>……</a:t>
            </a:r>
          </a:p>
          <a:p>
            <a:pPr lvl="1">
              <a:buFont typeface="Arial" pitchFamily="34" charset="0"/>
              <a:buChar char="•"/>
            </a:pPr>
            <a:r>
              <a:rPr lang="zh-CN" altLang="en-US" sz="1800" b="1" cap="all" spc="-60" dirty="0">
                <a:solidFill>
                  <a:schemeClr val="tx2"/>
                </a:solidFill>
                <a:latin typeface="华文中宋" panose="02010600040101010101" pitchFamily="2" charset="-122"/>
                <a:ea typeface="华文中宋" panose="02010600040101010101" pitchFamily="2" charset="-122"/>
              </a:rPr>
              <a:t>输出设备：显示器、打印机、音箱</a:t>
            </a:r>
            <a:r>
              <a:rPr lang="en-US" altLang="zh-CN" sz="1800" b="1" cap="all" spc="-60" dirty="0">
                <a:solidFill>
                  <a:schemeClr val="tx2"/>
                </a:solidFill>
                <a:latin typeface="华文中宋" panose="02010600040101010101" pitchFamily="2" charset="-122"/>
                <a:ea typeface="华文中宋" panose="02010600040101010101" pitchFamily="2" charset="-122"/>
              </a:rPr>
              <a:t>……</a:t>
            </a:r>
          </a:p>
          <a:p>
            <a:pPr lvl="1">
              <a:buFont typeface="Arial" pitchFamily="34" charset="0"/>
              <a:buChar char="•"/>
            </a:pPr>
            <a:r>
              <a:rPr lang="zh-CN" altLang="en-US" sz="1800" b="1" cap="all" spc="-60" dirty="0">
                <a:solidFill>
                  <a:srgbClr val="FF0000"/>
                </a:solidFill>
                <a:latin typeface="华文中宋" panose="02010600040101010101" pitchFamily="2" charset="-122"/>
                <a:ea typeface="华文中宋" panose="02010600040101010101" pitchFamily="2" charset="-122"/>
              </a:rPr>
              <a:t>第一步就是安装操作系统</a:t>
            </a:r>
            <a:endParaRPr lang="en-US" altLang="zh-CN" sz="1800" b="1" cap="all" spc="-60" dirty="0">
              <a:solidFill>
                <a:srgbClr val="FF0000"/>
              </a:solidFill>
              <a:latin typeface="华文中宋" panose="02010600040101010101" pitchFamily="2" charset="-122"/>
              <a:ea typeface="华文中宋" panose="02010600040101010101" pitchFamily="2" charset="-122"/>
            </a:endParaRPr>
          </a:p>
          <a:p>
            <a:pPr lvl="1">
              <a:buFont typeface="Arial" pitchFamily="34" charset="0"/>
              <a:buChar char="•"/>
            </a:pPr>
            <a:endParaRPr lang="en-US" altLang="zh-CN" sz="1800" cap="all" spc="-60" dirty="0">
              <a:solidFill>
                <a:schemeClr val="tx2"/>
              </a:solidFill>
              <a:ea typeface="黑体" pitchFamily="2" charset="-122"/>
            </a:endParaRPr>
          </a:p>
          <a:p>
            <a:pPr marL="0" indent="0">
              <a:lnSpc>
                <a:spcPct val="150000"/>
              </a:lnSpc>
              <a:buNone/>
            </a:pPr>
            <a:endParaRPr lang="en-US" sz="1800" b="1" dirty="0">
              <a:solidFill>
                <a:srgbClr val="002060"/>
              </a:solidFill>
              <a:latin typeface="华文中宋" panose="02010600040101010101" pitchFamily="2" charset="-122"/>
              <a:ea typeface="华文中宋" panose="02010600040101010101" pitchFamily="2" charset="-122"/>
            </a:endParaRPr>
          </a:p>
        </p:txBody>
      </p:sp>
      <p:pic>
        <p:nvPicPr>
          <p:cNvPr id="1030" name="Picture 6" descr="BigTwin™">
            <a:hlinkClick r:id="rId4"/>
            <a:extLst>
              <a:ext uri="{FF2B5EF4-FFF2-40B4-BE49-F238E27FC236}">
                <a16:creationId xmlns:a16="http://schemas.microsoft.com/office/drawing/2014/main" id="{87F5A02D-E065-4767-9E9E-874EBFCEC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042" y="2296073"/>
            <a:ext cx="4951712" cy="247585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62C122EF-9D30-4D7A-91EC-2170E1F3603F}"/>
              </a:ext>
            </a:extLst>
          </p:cNvPr>
          <p:cNvSpPr>
            <a:spLocks noGrp="1"/>
          </p:cNvSpPr>
          <p:nvPr>
            <p:ph type="sldNum" sz="quarter" idx="12"/>
          </p:nvPr>
        </p:nvSpPr>
        <p:spPr/>
        <p:txBody>
          <a:bodyPr/>
          <a:lstStyle/>
          <a:p>
            <a:fld id="{B10D5614-B734-4280-8F57-1D4947433C97}" type="slidenum">
              <a:rPr lang="en-US" smtClean="0"/>
              <a:t>6</a:t>
            </a:fld>
            <a:endParaRPr lang="en-US" dirty="0"/>
          </a:p>
        </p:txBody>
      </p:sp>
    </p:spTree>
    <p:extLst>
      <p:ext uri="{BB962C8B-B14F-4D97-AF65-F5344CB8AC3E}">
        <p14:creationId xmlns:p14="http://schemas.microsoft.com/office/powerpoint/2010/main" val="398889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后续课程安排</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42</a:t>
            </a:r>
            <a:endParaRPr lang="en-US" sz="1100" b="1" dirty="0">
              <a:solidFill>
                <a:prstClr val="white"/>
              </a:solidFill>
            </a:endParaRPr>
          </a:p>
        </p:txBody>
      </p:sp>
      <p:sp>
        <p:nvSpPr>
          <p:cNvPr id="9" name="内容占位符 1"/>
          <p:cNvSpPr>
            <a:spLocks noGrp="1"/>
          </p:cNvSpPr>
          <p:nvPr>
            <p:ph idx="1"/>
          </p:nvPr>
        </p:nvSpPr>
        <p:spPr>
          <a:xfrm>
            <a:off x="621624" y="1916832"/>
            <a:ext cx="7766800" cy="3562402"/>
          </a:xfrm>
        </p:spPr>
        <p:txBody>
          <a:bodyPr>
            <a:normAutofit/>
          </a:bodyPr>
          <a:lstStyle/>
          <a:p>
            <a:pPr>
              <a:lnSpc>
                <a:spcPct val="150000"/>
              </a:lnSpc>
              <a:spcBef>
                <a:spcPts val="0"/>
              </a:spcBef>
              <a:buFont typeface="Wingdings" panose="05000000000000000000" pitchFamily="2" charset="2"/>
              <a:buChar char="Ø"/>
            </a:pPr>
            <a:r>
              <a:rPr lang="zh-CN" altLang="en-US" sz="2000" b="1" dirty="0">
                <a:solidFill>
                  <a:schemeClr val="tx1">
                    <a:lumMod val="50000"/>
                  </a:schemeClr>
                </a:solidFill>
                <a:latin typeface="华文中宋" panose="02010600040101010101" pitchFamily="2" charset="-122"/>
                <a:ea typeface="华文中宋" panose="02010600040101010101" pitchFamily="2" charset="-122"/>
              </a:rPr>
              <a:t>操作系统用户界面</a:t>
            </a:r>
            <a:endParaRPr lang="en-US" altLang="zh-CN" sz="20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2000" b="1" dirty="0">
                <a:solidFill>
                  <a:srgbClr val="FF0000"/>
                </a:solidFill>
                <a:latin typeface="华文中宋" panose="02010600040101010101" pitchFamily="2" charset="-122"/>
                <a:ea typeface="华文中宋" panose="02010600040101010101" pitchFamily="2" charset="-122"/>
              </a:rPr>
              <a:t>进程管理</a:t>
            </a:r>
            <a:endParaRPr lang="en-US" altLang="zh-CN" sz="20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2000" b="1" dirty="0">
                <a:solidFill>
                  <a:srgbClr val="FF0000"/>
                </a:solidFill>
                <a:latin typeface="华文中宋" panose="02010600040101010101" pitchFamily="2" charset="-122"/>
                <a:ea typeface="华文中宋" panose="02010600040101010101" pitchFamily="2" charset="-122"/>
              </a:rPr>
              <a:t>处理机调度</a:t>
            </a:r>
            <a:endParaRPr lang="en-US" altLang="zh-CN" sz="20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2000" b="1" dirty="0">
                <a:solidFill>
                  <a:srgbClr val="FF0000"/>
                </a:solidFill>
                <a:latin typeface="华文中宋" panose="02010600040101010101" pitchFamily="2" charset="-122"/>
                <a:ea typeface="华文中宋" panose="02010600040101010101" pitchFamily="2" charset="-122"/>
              </a:rPr>
              <a:t>存储管理</a:t>
            </a:r>
            <a:endParaRPr lang="en-US" altLang="zh-CN" sz="20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2000" b="1" dirty="0">
                <a:solidFill>
                  <a:srgbClr val="FF0000"/>
                </a:solidFill>
                <a:latin typeface="华文中宋" panose="02010600040101010101" pitchFamily="2" charset="-122"/>
                <a:ea typeface="华文中宋" panose="02010600040101010101" pitchFamily="2" charset="-122"/>
              </a:rPr>
              <a:t>文件系统</a:t>
            </a:r>
            <a:endParaRPr lang="en-US" altLang="zh-CN" sz="20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2000" b="1" dirty="0">
                <a:solidFill>
                  <a:srgbClr val="FF0000"/>
                </a:solidFill>
                <a:latin typeface="华文中宋" panose="02010600040101010101" pitchFamily="2" charset="-122"/>
                <a:ea typeface="华文中宋" panose="02010600040101010101" pitchFamily="2" charset="-122"/>
              </a:rPr>
              <a:t>设备管理</a:t>
            </a:r>
            <a:endParaRPr lang="en-US" altLang="zh-CN" sz="2000"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en-US" altLang="zh-CN" sz="2000" b="1" dirty="0">
                <a:solidFill>
                  <a:schemeClr val="tx1">
                    <a:lumMod val="50000"/>
                  </a:schemeClr>
                </a:solidFill>
                <a:latin typeface="华文中宋" panose="02010600040101010101" pitchFamily="2" charset="-122"/>
                <a:ea typeface="华文中宋" panose="02010600040101010101" pitchFamily="2" charset="-122"/>
              </a:rPr>
              <a:t>Windows</a:t>
            </a:r>
            <a:r>
              <a:rPr lang="zh-CN" altLang="en-US" sz="2000" b="1" dirty="0">
                <a:solidFill>
                  <a:schemeClr val="tx1">
                    <a:lumMod val="50000"/>
                  </a:schemeClr>
                </a:solidFill>
                <a:latin typeface="华文中宋" panose="02010600040101010101" pitchFamily="2" charset="-122"/>
                <a:ea typeface="华文中宋" panose="02010600040101010101" pitchFamily="2" charset="-122"/>
              </a:rPr>
              <a:t>和</a:t>
            </a:r>
            <a:r>
              <a:rPr lang="en-US" altLang="zh-CN" sz="2000" b="1" dirty="0">
                <a:solidFill>
                  <a:schemeClr val="tx1">
                    <a:lumMod val="50000"/>
                  </a:schemeClr>
                </a:solidFill>
                <a:latin typeface="华文中宋" panose="02010600040101010101" pitchFamily="2" charset="-122"/>
                <a:ea typeface="华文中宋" panose="02010600040101010101" pitchFamily="2" charset="-122"/>
              </a:rPr>
              <a:t>Linux</a:t>
            </a:r>
            <a:r>
              <a:rPr lang="zh-CN" altLang="en-US" sz="2000" b="1" dirty="0">
                <a:solidFill>
                  <a:schemeClr val="tx1">
                    <a:lumMod val="50000"/>
                  </a:schemeClr>
                </a:solidFill>
                <a:latin typeface="华文中宋" panose="02010600040101010101" pitchFamily="2" charset="-122"/>
                <a:ea typeface="华文中宋" panose="02010600040101010101" pitchFamily="2" charset="-122"/>
              </a:rPr>
              <a:t>的资源管理研究</a:t>
            </a:r>
          </a:p>
        </p:txBody>
      </p:sp>
      <p:sp>
        <p:nvSpPr>
          <p:cNvPr id="3" name="灯片编号占位符 2">
            <a:extLst>
              <a:ext uri="{FF2B5EF4-FFF2-40B4-BE49-F238E27FC236}">
                <a16:creationId xmlns:a16="http://schemas.microsoft.com/office/drawing/2014/main" id="{9FB6A552-0A46-4DD9-8287-3CE04F6D3E08}"/>
              </a:ext>
            </a:extLst>
          </p:cNvPr>
          <p:cNvSpPr>
            <a:spLocks noGrp="1"/>
          </p:cNvSpPr>
          <p:nvPr>
            <p:ph type="sldNum" sz="quarter" idx="12"/>
          </p:nvPr>
        </p:nvSpPr>
        <p:spPr/>
        <p:txBody>
          <a:bodyPr/>
          <a:lstStyle/>
          <a:p>
            <a:fld id="{B10D5614-B734-4280-8F57-1D4947433C97}" type="slidenum">
              <a:rPr lang="en-US" smtClean="0"/>
              <a:t>60</a:t>
            </a:fld>
            <a:endParaRPr lang="en-US" dirty="0"/>
          </a:p>
        </p:txBody>
      </p:sp>
    </p:spTree>
    <p:extLst>
      <p:ext uri="{BB962C8B-B14F-4D97-AF65-F5344CB8AC3E}">
        <p14:creationId xmlns:p14="http://schemas.microsoft.com/office/powerpoint/2010/main" val="9732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81053" y="4768459"/>
            <a:ext cx="8229600"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000" dirty="0">
                <a:solidFill>
                  <a:schemeClr val="bg1"/>
                </a:solidFill>
                <a:latin typeface="+mn-lt"/>
              </a:rPr>
              <a:t>Have a nice day!</a:t>
            </a:r>
          </a:p>
        </p:txBody>
      </p:sp>
      <p:sp>
        <p:nvSpPr>
          <p:cNvPr id="14" name="Title 13"/>
          <p:cNvSpPr>
            <a:spLocks noGrp="1"/>
          </p:cNvSpPr>
          <p:nvPr>
            <p:ph type="title"/>
          </p:nvPr>
        </p:nvSpPr>
        <p:spPr>
          <a:xfrm>
            <a:off x="457200" y="3717032"/>
            <a:ext cx="8229600" cy="1143000"/>
          </a:xfrm>
        </p:spPr>
        <p:txBody>
          <a:bodyPr>
            <a:noAutofit/>
          </a:bodyPr>
          <a:lstStyle/>
          <a:p>
            <a:pPr algn="ctr"/>
            <a:r>
              <a:rPr lang="en-US" sz="5400" dirty="0">
                <a:solidFill>
                  <a:schemeClr val="bg1"/>
                </a:solidFill>
              </a:rPr>
              <a:t>Thanks for coming</a:t>
            </a:r>
          </a:p>
        </p:txBody>
      </p:sp>
      <p:sp>
        <p:nvSpPr>
          <p:cNvPr id="4" name="灯片编号占位符 3">
            <a:extLst>
              <a:ext uri="{FF2B5EF4-FFF2-40B4-BE49-F238E27FC236}">
                <a16:creationId xmlns:a16="http://schemas.microsoft.com/office/drawing/2014/main" id="{64A56B16-EDBB-459F-AF26-C7D8332C0203}"/>
              </a:ext>
            </a:extLst>
          </p:cNvPr>
          <p:cNvSpPr>
            <a:spLocks noGrp="1"/>
          </p:cNvSpPr>
          <p:nvPr>
            <p:ph type="sldNum" sz="quarter" idx="12"/>
          </p:nvPr>
        </p:nvSpPr>
        <p:spPr/>
        <p:txBody>
          <a:bodyPr/>
          <a:lstStyle/>
          <a:p>
            <a:fld id="{B10D5614-B734-4280-8F57-1D4947433C97}" type="slidenum">
              <a:rPr lang="en-US" smtClean="0"/>
              <a:t>61</a:t>
            </a:fld>
            <a:endParaRPr lang="en-US" dirty="0"/>
          </a:p>
        </p:txBody>
      </p:sp>
    </p:spTree>
    <p:extLst>
      <p:ext uri="{BB962C8B-B14F-4D97-AF65-F5344CB8AC3E}">
        <p14:creationId xmlns:p14="http://schemas.microsoft.com/office/powerpoint/2010/main" val="36004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29451F0C-F989-4A14-BA1A-E4D5BB24C5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6498" y="2696018"/>
            <a:ext cx="2502882" cy="2502882"/>
          </a:xfrm>
          <a:prstGeom prst="rect">
            <a:avLst/>
          </a:prstGeom>
        </p:spPr>
      </p:pic>
      <p:sp>
        <p:nvSpPr>
          <p:cNvPr id="14" name="Title 13"/>
          <p:cNvSpPr>
            <a:spLocks noGrp="1"/>
          </p:cNvSpPr>
          <p:nvPr>
            <p:ph type="title"/>
          </p:nvPr>
        </p:nvSpPr>
        <p:spPr>
          <a:xfrm>
            <a:off x="4142639" y="824680"/>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8" name="Content Placeholder 2"/>
          <p:cNvSpPr txBox="1">
            <a:spLocks/>
          </p:cNvSpPr>
          <p:nvPr/>
        </p:nvSpPr>
        <p:spPr>
          <a:xfrm>
            <a:off x="457200" y="141763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为什么需要</a:t>
            </a:r>
            <a:r>
              <a:rPr lang="zh-CN" altLang="zh-CN" sz="2000" b="1" dirty="0">
                <a:solidFill>
                  <a:srgbClr val="FF0000"/>
                </a:solidFill>
                <a:latin typeface="华文中宋" panose="02010600040101010101" pitchFamily="2" charset="-122"/>
                <a:ea typeface="华文中宋" panose="02010600040101010101" pitchFamily="2" charset="-122"/>
              </a:rPr>
              <a:t>操作系统</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05</a:t>
            </a:r>
            <a:endParaRPr lang="en-US" sz="1100" b="1" dirty="0">
              <a:solidFill>
                <a:prstClr val="white"/>
              </a:solidFill>
            </a:endParaRPr>
          </a:p>
        </p:txBody>
      </p:sp>
      <p:sp>
        <p:nvSpPr>
          <p:cNvPr id="11" name="TextBox 10"/>
          <p:cNvSpPr txBox="1"/>
          <p:nvPr/>
        </p:nvSpPr>
        <p:spPr>
          <a:xfrm>
            <a:off x="2590616" y="5960898"/>
            <a:ext cx="4179954" cy="553277"/>
          </a:xfrm>
          <a:prstGeom prst="rect">
            <a:avLst/>
          </a:prstGeom>
        </p:spPr>
        <p:txBody>
          <a:bodyPr vert="horz" wrap="square" lIns="91440" tIns="45720" rIns="91440" bIns="45720" rtlCol="0" anchor="ctr" anchorCtr="0">
            <a:noAutofit/>
          </a:bodyPr>
          <a:lstStyle/>
          <a:p>
            <a:pPr fontAlgn="base">
              <a:spcBef>
                <a:spcPct val="0"/>
              </a:spcBef>
              <a:spcAft>
                <a:spcPct val="0"/>
              </a:spcAft>
            </a:pPr>
            <a:r>
              <a:rPr lang="zh-CN" altLang="en-US" b="1" cap="all" spc="-60" dirty="0">
                <a:solidFill>
                  <a:schemeClr val="tx2"/>
                </a:solidFill>
                <a:latin typeface="华文中宋" panose="02010600040101010101" pitchFamily="2" charset="-122"/>
                <a:ea typeface="华文中宋" panose="02010600040101010101" pitchFamily="2" charset="-122"/>
              </a:rPr>
              <a:t>裸机        </a:t>
            </a:r>
            <a:r>
              <a:rPr kumimoji="0" lang="zh-CN" altLang="en-US" b="1" i="0" u="none" strike="noStrike" kern="1200" spc="-6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j-cs"/>
              </a:rPr>
              <a:t>虚拟机</a:t>
            </a:r>
            <a:r>
              <a:rPr kumimoji="0" lang="zh-CN" altLang="en-US" b="1" i="0" u="none" strike="noStrike" kern="1200" spc="-60" normalizeH="0" baseline="0" noProof="0" dirty="0">
                <a:ln>
                  <a:noFill/>
                </a:ln>
                <a:solidFill>
                  <a:schemeClr val="tx2">
                    <a:lumMod val="50000"/>
                  </a:schemeClr>
                </a:solidFill>
                <a:effectLst/>
                <a:uLnTx/>
                <a:uFillTx/>
                <a:latin typeface="华文中宋" panose="02010600040101010101" pitchFamily="2" charset="-122"/>
                <a:ea typeface="华文中宋" panose="02010600040101010101" pitchFamily="2" charset="-122"/>
                <a:cs typeface="+mj-cs"/>
              </a:rPr>
              <a:t>（</a:t>
            </a:r>
            <a:r>
              <a:rPr kumimoji="0" lang="en-US" altLang="zh-CN" b="1" i="0" u="none" strike="noStrike" kern="1200" spc="-60" normalizeH="0" baseline="0" noProof="0" dirty="0">
                <a:ln>
                  <a:noFill/>
                </a:ln>
                <a:solidFill>
                  <a:schemeClr val="tx2">
                    <a:lumMod val="50000"/>
                  </a:schemeClr>
                </a:solidFill>
                <a:effectLst/>
                <a:uLnTx/>
                <a:uFillTx/>
                <a:latin typeface="华文中宋" panose="02010600040101010101" pitchFamily="2" charset="-122"/>
                <a:ea typeface="华文中宋" panose="02010600040101010101" pitchFamily="2" charset="-122"/>
                <a:cs typeface="+mj-cs"/>
              </a:rPr>
              <a:t>Virtual</a:t>
            </a:r>
            <a:r>
              <a:rPr kumimoji="0" lang="en-US" altLang="zh-CN" b="1" i="0" u="none" strike="noStrike" kern="1200" spc="-60" normalizeH="0" noProof="0" dirty="0">
                <a:ln>
                  <a:noFill/>
                </a:ln>
                <a:solidFill>
                  <a:schemeClr val="tx2">
                    <a:lumMod val="50000"/>
                  </a:schemeClr>
                </a:solidFill>
                <a:effectLst/>
                <a:uLnTx/>
                <a:uFillTx/>
                <a:latin typeface="华文中宋" panose="02010600040101010101" pitchFamily="2" charset="-122"/>
                <a:ea typeface="华文中宋" panose="02010600040101010101" pitchFamily="2" charset="-122"/>
                <a:cs typeface="+mj-cs"/>
              </a:rPr>
              <a:t> Machine</a:t>
            </a:r>
            <a:r>
              <a:rPr lang="zh-CN" altLang="en-US" b="1" spc="-60" dirty="0">
                <a:solidFill>
                  <a:schemeClr val="tx2">
                    <a:lumMod val="50000"/>
                  </a:schemeClr>
                </a:solidFill>
                <a:latin typeface="华文中宋" panose="02010600040101010101" pitchFamily="2" charset="-122"/>
                <a:ea typeface="华文中宋" panose="02010600040101010101" pitchFamily="2" charset="-122"/>
                <a:cs typeface="+mj-cs"/>
              </a:rPr>
              <a:t>）</a:t>
            </a:r>
            <a:endParaRPr kumimoji="0" lang="zh-CN" altLang="en-US" b="1" i="0" u="none" strike="noStrike" kern="1200" spc="-60" normalizeH="0" baseline="0" noProof="0" dirty="0">
              <a:ln>
                <a:noFill/>
              </a:ln>
              <a:solidFill>
                <a:schemeClr val="tx2">
                  <a:lumMod val="50000"/>
                </a:schemeClr>
              </a:solidFill>
              <a:effectLst/>
              <a:uLnTx/>
              <a:uFillTx/>
              <a:latin typeface="华文中宋" panose="02010600040101010101" pitchFamily="2" charset="-122"/>
              <a:ea typeface="华文中宋" panose="02010600040101010101" pitchFamily="2" charset="-122"/>
              <a:cs typeface="+mj-cs"/>
            </a:endParaRPr>
          </a:p>
        </p:txBody>
      </p:sp>
      <p:pic>
        <p:nvPicPr>
          <p:cNvPr id="12" name="图片 8"/>
          <p:cNvPicPr>
            <a:picLocks noChangeAspect="1"/>
          </p:cNvPicPr>
          <p:nvPr/>
        </p:nvPicPr>
        <p:blipFill>
          <a:blip r:embed="rId3"/>
          <a:srcRect/>
          <a:stretch>
            <a:fillRect/>
          </a:stretch>
        </p:blipFill>
        <p:spPr bwMode="auto">
          <a:xfrm>
            <a:off x="3394826" y="4333861"/>
            <a:ext cx="457200" cy="457200"/>
          </a:xfrm>
          <a:prstGeom prst="rect">
            <a:avLst/>
          </a:prstGeom>
          <a:noFill/>
          <a:ln w="9525">
            <a:noFill/>
            <a:miter lim="800000"/>
            <a:headEnd/>
            <a:tailEnd/>
          </a:ln>
        </p:spPr>
      </p:pic>
      <p:pic>
        <p:nvPicPr>
          <p:cNvPr id="13" name="图片 9"/>
          <p:cNvPicPr>
            <a:picLocks noChangeAspect="1"/>
          </p:cNvPicPr>
          <p:nvPr/>
        </p:nvPicPr>
        <p:blipFill>
          <a:blip r:embed="rId4"/>
          <a:srcRect/>
          <a:stretch>
            <a:fillRect/>
          </a:stretch>
        </p:blipFill>
        <p:spPr bwMode="auto">
          <a:xfrm>
            <a:off x="3368676" y="3605134"/>
            <a:ext cx="477837" cy="446087"/>
          </a:xfrm>
          <a:prstGeom prst="rect">
            <a:avLst/>
          </a:prstGeom>
          <a:noFill/>
          <a:ln w="9525">
            <a:noFill/>
            <a:miter lim="800000"/>
            <a:headEnd/>
            <a:tailEnd/>
          </a:ln>
        </p:spPr>
      </p:pic>
      <p:pic>
        <p:nvPicPr>
          <p:cNvPr id="15" name="图片 7"/>
          <p:cNvPicPr>
            <a:picLocks noChangeAspect="1"/>
          </p:cNvPicPr>
          <p:nvPr/>
        </p:nvPicPr>
        <p:blipFill>
          <a:blip r:embed="rId5"/>
          <a:srcRect/>
          <a:stretch>
            <a:fillRect/>
          </a:stretch>
        </p:blipFill>
        <p:spPr bwMode="auto">
          <a:xfrm>
            <a:off x="3054307" y="3026091"/>
            <a:ext cx="1117600" cy="317500"/>
          </a:xfrm>
          <a:prstGeom prst="rect">
            <a:avLst/>
          </a:prstGeom>
          <a:noFill/>
          <a:ln w="9525">
            <a:noFill/>
            <a:miter lim="800000"/>
            <a:headEnd/>
            <a:tailEnd/>
          </a:ln>
        </p:spPr>
      </p:pic>
      <p:sp>
        <p:nvSpPr>
          <p:cNvPr id="16" name="TextBox 15"/>
          <p:cNvSpPr txBox="1"/>
          <p:nvPr/>
        </p:nvSpPr>
        <p:spPr>
          <a:xfrm>
            <a:off x="2804039" y="2328553"/>
            <a:ext cx="3643338" cy="360625"/>
          </a:xfrm>
          <a:prstGeom prst="rect">
            <a:avLst/>
          </a:prstGeom>
        </p:spPr>
        <p:txBody>
          <a:bodyPr vert="horz" wrap="square" lIns="91440" tIns="45720" rIns="91440" bIns="45720" rtlCol="0" anchor="b">
            <a:noAutofit/>
          </a:bodyPr>
          <a:lstStyle/>
          <a:p>
            <a:pPr fontAlgn="base">
              <a:spcBef>
                <a:spcPct val="0"/>
              </a:spcBef>
              <a:spcAft>
                <a:spcPct val="0"/>
              </a:spcAft>
            </a:pPr>
            <a:r>
              <a:rPr lang="zh-CN" altLang="en-US" b="1" cap="all" spc="-60" dirty="0">
                <a:solidFill>
                  <a:schemeClr val="tx2"/>
                </a:solidFill>
                <a:latin typeface="华文中宋" panose="02010600040101010101" pitchFamily="2" charset="-122"/>
                <a:ea typeface="华文中宋" panose="02010600040101010101" pitchFamily="2" charset="-122"/>
                <a:cs typeface="+mj-cs"/>
              </a:rPr>
              <a:t>多个程序共享计算机资源</a:t>
            </a:r>
          </a:p>
        </p:txBody>
      </p:sp>
      <p:sp>
        <p:nvSpPr>
          <p:cNvPr id="17" name="矩形 16"/>
          <p:cNvSpPr/>
          <p:nvPr/>
        </p:nvSpPr>
        <p:spPr>
          <a:xfrm>
            <a:off x="2962428" y="5151040"/>
            <a:ext cx="2905716" cy="646331"/>
          </a:xfrm>
          <a:prstGeom prst="rect">
            <a:avLst/>
          </a:prstGeom>
        </p:spPr>
        <p:txBody>
          <a:bodyPr wrap="square">
            <a:spAutoFit/>
          </a:bodyPr>
          <a:lstStyle/>
          <a:p>
            <a:pPr marL="0" lvl="1" fontAlgn="base">
              <a:spcBef>
                <a:spcPct val="0"/>
              </a:spcBef>
              <a:spcAft>
                <a:spcPct val="0"/>
              </a:spcAft>
            </a:pPr>
            <a:r>
              <a:rPr lang="zh-CN" altLang="en-US" b="1" cap="all" spc="-60" dirty="0">
                <a:solidFill>
                  <a:schemeClr val="tx2"/>
                </a:solidFill>
                <a:latin typeface="华文中宋" panose="02010600040101010101" pitchFamily="2" charset="-122"/>
                <a:ea typeface="华文中宋" panose="02010600040101010101" pitchFamily="2" charset="-122"/>
                <a:cs typeface="+mj-cs"/>
              </a:rPr>
              <a:t>操作系统</a:t>
            </a:r>
            <a:r>
              <a:rPr lang="zh-CN" altLang="en-US" b="1" cap="all" spc="-60" dirty="0">
                <a:solidFill>
                  <a:srgbClr val="FF0000"/>
                </a:solidFill>
                <a:latin typeface="华文中宋" panose="02010600040101010101" pitchFamily="2" charset="-122"/>
                <a:ea typeface="华文中宋" panose="02010600040101010101" pitchFamily="2" charset="-122"/>
                <a:cs typeface="+mj-cs"/>
              </a:rPr>
              <a:t>管理计算机资源</a:t>
            </a:r>
            <a:endParaRPr lang="en-US" altLang="zh-CN" b="1" cap="all" spc="-60" dirty="0">
              <a:solidFill>
                <a:srgbClr val="FF0000"/>
              </a:solidFill>
              <a:latin typeface="华文中宋" panose="02010600040101010101" pitchFamily="2" charset="-122"/>
              <a:ea typeface="华文中宋" panose="02010600040101010101" pitchFamily="2" charset="-122"/>
              <a:cs typeface="+mj-cs"/>
            </a:endParaRPr>
          </a:p>
          <a:p>
            <a:pPr marL="0" lvl="1" fontAlgn="base">
              <a:spcBef>
                <a:spcPct val="0"/>
              </a:spcBef>
              <a:spcAft>
                <a:spcPct val="0"/>
              </a:spcAft>
            </a:pPr>
            <a:r>
              <a:rPr lang="zh-CN" altLang="en-US" b="1" cap="all" spc="-60" dirty="0">
                <a:solidFill>
                  <a:srgbClr val="FF0000"/>
                </a:solidFill>
                <a:latin typeface="华文中宋" panose="02010600040101010101" pitchFamily="2" charset="-122"/>
                <a:ea typeface="华文中宋" panose="02010600040101010101" pitchFamily="2" charset="-122"/>
                <a:cs typeface="+mj-cs"/>
              </a:rPr>
              <a:t>、组织工作流程</a:t>
            </a:r>
            <a:endParaRPr lang="en-US" altLang="zh-CN" dirty="0">
              <a:solidFill>
                <a:srgbClr val="FF0000"/>
              </a:solidFill>
            </a:endParaRPr>
          </a:p>
        </p:txBody>
      </p:sp>
      <p:sp>
        <p:nvSpPr>
          <p:cNvPr id="23" name="TextBox 22"/>
          <p:cNvSpPr txBox="1"/>
          <p:nvPr/>
        </p:nvSpPr>
        <p:spPr>
          <a:xfrm>
            <a:off x="6065504" y="2321713"/>
            <a:ext cx="3143240" cy="360933"/>
          </a:xfrm>
          <a:prstGeom prst="rect">
            <a:avLst/>
          </a:prstGeom>
        </p:spPr>
        <p:txBody>
          <a:bodyPr vert="horz" wrap="square" lIns="91440" tIns="45720" rIns="91440" bIns="45720" rtlCol="0" anchor="b">
            <a:noAutofit/>
          </a:bodyPr>
          <a:lstStyle/>
          <a:p>
            <a:pPr marR="0" indent="0" fontAlgn="base">
              <a:lnSpc>
                <a:spcPct val="100000"/>
              </a:lnSpc>
              <a:spcBef>
                <a:spcPct val="0"/>
              </a:spcBef>
              <a:spcAft>
                <a:spcPct val="0"/>
              </a:spcAft>
              <a:buClrTx/>
              <a:buSzTx/>
              <a:buFontTx/>
              <a:buNone/>
              <a:tabLst/>
            </a:pPr>
            <a:r>
              <a:rPr lang="zh-CN" altLang="en-US" b="1" cap="all" spc="-60" dirty="0">
                <a:solidFill>
                  <a:schemeClr val="tx2"/>
                </a:solidFill>
                <a:latin typeface="华文中宋" panose="02010600040101010101" pitchFamily="2" charset="-122"/>
                <a:ea typeface="华文中宋" panose="02010600040101010101" pitchFamily="2" charset="-122"/>
                <a:cs typeface="+mj-cs"/>
              </a:rPr>
              <a:t>多个用户共享计算机资源</a:t>
            </a:r>
          </a:p>
        </p:txBody>
      </p:sp>
      <p:sp>
        <p:nvSpPr>
          <p:cNvPr id="24" name="矩形 23"/>
          <p:cNvSpPr/>
          <p:nvPr/>
        </p:nvSpPr>
        <p:spPr>
          <a:xfrm>
            <a:off x="5707564" y="5151038"/>
            <a:ext cx="3256925" cy="646331"/>
          </a:xfrm>
          <a:prstGeom prst="rect">
            <a:avLst/>
          </a:prstGeom>
        </p:spPr>
        <p:txBody>
          <a:bodyPr wrap="square">
            <a:spAutoFit/>
          </a:bodyPr>
          <a:lstStyle/>
          <a:p>
            <a:pPr marL="0" lvl="1"/>
            <a:r>
              <a:rPr lang="zh-CN" altLang="en-US" b="1" dirty="0">
                <a:solidFill>
                  <a:schemeClr val="tx2"/>
                </a:solidFill>
                <a:latin typeface="华文中宋" panose="02010600040101010101" pitchFamily="2" charset="-122"/>
                <a:ea typeface="华文中宋" panose="02010600040101010101" pitchFamily="2" charset="-122"/>
              </a:rPr>
              <a:t>操作系统</a:t>
            </a:r>
            <a:r>
              <a:rPr lang="zh-CN" altLang="en-US" b="1" dirty="0">
                <a:solidFill>
                  <a:srgbClr val="FF0000"/>
                </a:solidFill>
                <a:latin typeface="华文中宋" panose="02010600040101010101" pitchFamily="2" charset="-122"/>
                <a:ea typeface="华文中宋" panose="02010600040101010101" pitchFamily="2" charset="-122"/>
              </a:rPr>
              <a:t>使多个用户共享计算机软硬件资源</a:t>
            </a:r>
            <a:endParaRPr lang="en-US" altLang="zh-CN" b="1" dirty="0">
              <a:solidFill>
                <a:srgbClr val="FF0000"/>
              </a:solidFill>
              <a:latin typeface="华文中宋" panose="02010600040101010101" pitchFamily="2" charset="-122"/>
              <a:ea typeface="华文中宋" panose="02010600040101010101" pitchFamily="2" charset="-122"/>
            </a:endParaRPr>
          </a:p>
        </p:txBody>
      </p:sp>
      <p:sp>
        <p:nvSpPr>
          <p:cNvPr id="25" name="矩形 24"/>
          <p:cNvSpPr/>
          <p:nvPr/>
        </p:nvSpPr>
        <p:spPr>
          <a:xfrm>
            <a:off x="271057" y="5160063"/>
            <a:ext cx="2492990" cy="369332"/>
          </a:xfrm>
          <a:prstGeom prst="rect">
            <a:avLst/>
          </a:prstGeom>
        </p:spPr>
        <p:txBody>
          <a:bodyPr wrap="none">
            <a:spAutoFit/>
          </a:bodyPr>
          <a:lstStyle/>
          <a:p>
            <a:pPr fontAlgn="base">
              <a:spcBef>
                <a:spcPct val="0"/>
              </a:spcBef>
              <a:spcAft>
                <a:spcPct val="0"/>
              </a:spcAft>
            </a:pPr>
            <a:r>
              <a:rPr lang="zh-CN" altLang="en-US" b="1" cap="all" spc="-60" dirty="0">
                <a:solidFill>
                  <a:schemeClr val="tx2"/>
                </a:solidFill>
                <a:latin typeface="华文中宋" panose="02010600040101010101" pitchFamily="2" charset="-122"/>
                <a:ea typeface="华文中宋" panose="02010600040101010101" pitchFamily="2" charset="-122"/>
                <a:cs typeface="+mj-cs"/>
              </a:rPr>
              <a:t>操作系统提供</a:t>
            </a:r>
            <a:r>
              <a:rPr lang="zh-CN" altLang="en-US" b="1" cap="all" spc="-60" dirty="0">
                <a:solidFill>
                  <a:srgbClr val="FF0000"/>
                </a:solidFill>
                <a:latin typeface="华文中宋" panose="02010600040101010101" pitchFamily="2" charset="-122"/>
                <a:ea typeface="华文中宋" panose="02010600040101010101" pitchFamily="2" charset="-122"/>
                <a:cs typeface="+mj-cs"/>
              </a:rPr>
              <a:t>用户界面</a:t>
            </a:r>
          </a:p>
        </p:txBody>
      </p:sp>
      <p:sp>
        <p:nvSpPr>
          <p:cNvPr id="26" name="TextBox 25"/>
          <p:cNvSpPr txBox="1"/>
          <p:nvPr/>
        </p:nvSpPr>
        <p:spPr>
          <a:xfrm>
            <a:off x="493828" y="2353447"/>
            <a:ext cx="2643206" cy="357190"/>
          </a:xfrm>
          <a:prstGeom prst="rect">
            <a:avLst/>
          </a:prstGeom>
        </p:spPr>
        <p:txBody>
          <a:bodyPr vert="horz" wrap="square" lIns="91440" tIns="45720" rIns="91440" bIns="45720" rtlCol="0" anchor="b">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b="1" i="0" u="none" strike="noStrike" kern="1200" cap="all" spc="-60" normalizeH="0" baseline="0" noProof="0" dirty="0">
                <a:ln>
                  <a:noFill/>
                </a:ln>
                <a:solidFill>
                  <a:schemeClr val="tx2"/>
                </a:solidFill>
                <a:effectLst/>
                <a:uLnTx/>
                <a:uFillTx/>
                <a:latin typeface="华文中宋" panose="02010600040101010101" pitchFamily="2" charset="-122"/>
                <a:ea typeface="华文中宋" panose="02010600040101010101" pitchFamily="2" charset="-122"/>
                <a:cs typeface="+mj-cs"/>
              </a:rPr>
              <a:t>用户需要操作界面</a:t>
            </a:r>
          </a:p>
        </p:txBody>
      </p:sp>
      <p:cxnSp>
        <p:nvCxnSpPr>
          <p:cNvPr id="3" name="直接箭头连接符 2"/>
          <p:cNvCxnSpPr/>
          <p:nvPr/>
        </p:nvCxnSpPr>
        <p:spPr>
          <a:xfrm>
            <a:off x="3217703" y="6252659"/>
            <a:ext cx="4057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376709C-5B86-450C-9F81-DBC34F6C8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134" y="3000957"/>
            <a:ext cx="2139436" cy="1818521"/>
          </a:xfrm>
          <a:prstGeom prst="rect">
            <a:avLst/>
          </a:prstGeom>
        </p:spPr>
      </p:pic>
      <p:pic>
        <p:nvPicPr>
          <p:cNvPr id="6" name="图片 5">
            <a:extLst>
              <a:ext uri="{FF2B5EF4-FFF2-40B4-BE49-F238E27FC236}">
                <a16:creationId xmlns:a16="http://schemas.microsoft.com/office/drawing/2014/main" id="{66B93848-E41C-43BE-95A4-AA502D0B5D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942" y="2846173"/>
            <a:ext cx="2988529" cy="2203869"/>
          </a:xfrm>
          <a:prstGeom prst="rect">
            <a:avLst/>
          </a:prstGeom>
        </p:spPr>
      </p:pic>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4458203" y="2996951"/>
            <a:ext cx="1051077" cy="1822527"/>
          </a:xfrm>
          <a:prstGeom prst="rect">
            <a:avLst/>
          </a:prstGeom>
          <a:noFill/>
          <a:ln>
            <a:noFill/>
          </a:ln>
          <a:effectLst>
            <a:glow>
              <a:schemeClr val="accent1">
                <a:alpha val="97000"/>
              </a:schemeClr>
            </a:glow>
            <a:reflection endPos="0" dist="50800" dir="5400000" sy="-100000" algn="bl" rotWithShape="0"/>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a:extLst>
              <a:ext uri="{FF2B5EF4-FFF2-40B4-BE49-F238E27FC236}">
                <a16:creationId xmlns:a16="http://schemas.microsoft.com/office/drawing/2014/main" id="{553D4F92-F460-421A-BE33-998F23ADB191}"/>
              </a:ext>
            </a:extLst>
          </p:cNvPr>
          <p:cNvSpPr>
            <a:spLocks noGrp="1"/>
          </p:cNvSpPr>
          <p:nvPr>
            <p:ph type="sldNum" sz="quarter" idx="12"/>
          </p:nvPr>
        </p:nvSpPr>
        <p:spPr/>
        <p:txBody>
          <a:bodyPr/>
          <a:lstStyle/>
          <a:p>
            <a:fld id="{B10D5614-B734-4280-8F57-1D4947433C97}" type="slidenum">
              <a:rPr lang="en-US" smtClean="0"/>
              <a:t>7</a:t>
            </a:fld>
            <a:endParaRPr lang="en-US" dirty="0"/>
          </a:p>
        </p:txBody>
      </p:sp>
    </p:spTree>
    <p:extLst>
      <p:ext uri="{BB962C8B-B14F-4D97-AF65-F5344CB8AC3E}">
        <p14:creationId xmlns:p14="http://schemas.microsoft.com/office/powerpoint/2010/main" val="241130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06</a:t>
            </a:r>
            <a:endParaRPr lang="en-US" sz="1100" b="1" dirty="0">
              <a:solidFill>
                <a:prstClr val="white"/>
              </a:solidFill>
            </a:endParaRPr>
          </a:p>
        </p:txBody>
      </p:sp>
      <p:sp>
        <p:nvSpPr>
          <p:cNvPr id="27" name="内容占位符 1"/>
          <p:cNvSpPr>
            <a:spLocks noGrp="1"/>
          </p:cNvSpPr>
          <p:nvPr>
            <p:ph idx="1"/>
          </p:nvPr>
        </p:nvSpPr>
        <p:spPr>
          <a:xfrm>
            <a:off x="643644" y="1772816"/>
            <a:ext cx="7993572" cy="4521665"/>
          </a:xfrm>
        </p:spPr>
        <p:txBody>
          <a:bodyPr>
            <a:normAutofit lnSpcReduction="10000"/>
          </a:bodyPr>
          <a:lstStyle/>
          <a:p>
            <a:pPr>
              <a:lnSpc>
                <a:spcPct val="150000"/>
              </a:lnSpc>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从用户来看</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构建用户和计算机之间的交互环境</a:t>
            </a:r>
            <a:r>
              <a:rPr lang="en-US" altLang="zh-CN" sz="1800" b="1" dirty="0">
                <a:solidFill>
                  <a:schemeClr val="tx1">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1">
                    <a:lumMod val="50000"/>
                  </a:schemeClr>
                </a:solidFill>
                <a:latin typeface="华文中宋" panose="02010600040101010101" pitchFamily="2" charset="-122"/>
                <a:ea typeface="华文中宋" panose="02010600040101010101" pitchFamily="2" charset="-122"/>
              </a:rPr>
              <a:t>操作系统提供用户界面</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提供可靠和安全的服务</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从系统管理人员来看</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合理组织工作流程</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管理、分配硬件和软件资源，供多个用户共享</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操作系统是计算机资源的管理者</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从发展的观点来看</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tx1">
                    <a:lumMod val="50000"/>
                  </a:schemeClr>
                </a:solidFill>
                <a:latin typeface="华文中宋" panose="02010600040101010101" pitchFamily="2" charset="-122"/>
                <a:ea typeface="华文中宋" panose="02010600040101010101" pitchFamily="2" charset="-122"/>
              </a:rPr>
              <a:t>给计算机系统的功能扩展提供支撑平台</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a:p>
            <a:pPr lvl="1">
              <a:lnSpc>
                <a:spcPct val="150000"/>
              </a:lnSpc>
            </a:pPr>
            <a:r>
              <a:rPr lang="zh-CN" altLang="en-US" sz="1800" b="1" dirty="0">
                <a:solidFill>
                  <a:schemeClr val="accent1"/>
                </a:solidFill>
                <a:latin typeface="华文中宋" panose="02010600040101010101" pitchFamily="2" charset="-122"/>
                <a:ea typeface="华文中宋" panose="02010600040101010101" pitchFamily="2" charset="-122"/>
              </a:rPr>
              <a:t>嵌入式开发的例子（手写识别</a:t>
            </a:r>
            <a:r>
              <a:rPr lang="en-US" altLang="zh-CN" sz="1800" b="1" dirty="0">
                <a:solidFill>
                  <a:schemeClr val="accent1"/>
                </a:solidFill>
                <a:latin typeface="华文中宋" panose="02010600040101010101" pitchFamily="2" charset="-122"/>
                <a:ea typeface="华文中宋" panose="02010600040101010101" pitchFamily="2" charset="-122"/>
              </a:rPr>
              <a:t>PDA</a:t>
            </a:r>
            <a:r>
              <a:rPr lang="zh-CN" altLang="en-US" sz="1800" b="1" dirty="0">
                <a:solidFill>
                  <a:schemeClr val="accent1"/>
                </a:solidFill>
                <a:latin typeface="华文中宋" panose="02010600040101010101" pitchFamily="2" charset="-122"/>
                <a:ea typeface="华文中宋" panose="02010600040101010101" pitchFamily="2" charset="-122"/>
              </a:rPr>
              <a:t>、</a:t>
            </a:r>
            <a:r>
              <a:rPr lang="en-US" altLang="zh-CN" sz="1800" b="1" dirty="0">
                <a:solidFill>
                  <a:schemeClr val="accent1"/>
                </a:solidFill>
                <a:latin typeface="华文中宋" panose="02010600040101010101" pitchFamily="2" charset="-122"/>
                <a:ea typeface="华文中宋" panose="02010600040101010101" pitchFamily="2" charset="-122"/>
              </a:rPr>
              <a:t>Motorola OS</a:t>
            </a:r>
            <a:r>
              <a:rPr lang="zh-CN" altLang="en-US" sz="1800" b="1" dirty="0">
                <a:solidFill>
                  <a:schemeClr val="accent1"/>
                </a:solidFill>
                <a:latin typeface="华文中宋" panose="02010600040101010101" pitchFamily="2" charset="-122"/>
                <a:ea typeface="华文中宋" panose="02010600040101010101" pitchFamily="2" charset="-122"/>
              </a:rPr>
              <a:t>）</a:t>
            </a:r>
            <a:endParaRPr lang="en-US" altLang="zh-CN" sz="1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9" name="Content Placeholder 2"/>
          <p:cNvSpPr txBox="1">
            <a:spLocks/>
          </p:cNvSpPr>
          <p:nvPr/>
        </p:nvSpPr>
        <p:spPr>
          <a:xfrm>
            <a:off x="457200" y="1196752"/>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引入</a:t>
            </a:r>
            <a:r>
              <a:rPr lang="zh-CN" altLang="zh-CN" sz="2000" b="1" dirty="0">
                <a:solidFill>
                  <a:srgbClr val="FF0000"/>
                </a:solidFill>
                <a:latin typeface="华文中宋" panose="02010600040101010101" pitchFamily="2" charset="-122"/>
                <a:ea typeface="华文中宋" panose="02010600040101010101" pitchFamily="2" charset="-122"/>
              </a:rPr>
              <a:t>操作系统</a:t>
            </a:r>
            <a:r>
              <a:rPr lang="zh-CN" altLang="en-US" sz="2000" b="1" dirty="0">
                <a:solidFill>
                  <a:srgbClr val="FF0000"/>
                </a:solidFill>
                <a:latin typeface="华文中宋" panose="02010600040101010101" pitchFamily="2" charset="-122"/>
                <a:ea typeface="华文中宋" panose="02010600040101010101" pitchFamily="2" charset="-122"/>
              </a:rPr>
              <a:t>的目的</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24CBADC5-E8E7-42CC-B61E-3DBF99F39370}"/>
              </a:ext>
            </a:extLst>
          </p:cNvPr>
          <p:cNvSpPr>
            <a:spLocks noGrp="1"/>
          </p:cNvSpPr>
          <p:nvPr>
            <p:ph type="sldNum" sz="quarter" idx="12"/>
          </p:nvPr>
        </p:nvSpPr>
        <p:spPr/>
        <p:txBody>
          <a:bodyPr/>
          <a:lstStyle/>
          <a:p>
            <a:fld id="{B10D5614-B734-4280-8F57-1D4947433C97}" type="slidenum">
              <a:rPr lang="en-US" smtClean="0"/>
              <a:t>8</a:t>
            </a:fld>
            <a:endParaRPr lang="en-US" dirty="0"/>
          </a:p>
        </p:txBody>
      </p:sp>
    </p:spTree>
    <p:extLst>
      <p:ext uri="{BB962C8B-B14F-4D97-AF65-F5344CB8AC3E}">
        <p14:creationId xmlns:p14="http://schemas.microsoft.com/office/powerpoint/2010/main" val="2905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1.1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操作系统概念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07</a:t>
            </a:r>
            <a:endParaRPr lang="en-US" sz="1100" b="1" dirty="0">
              <a:solidFill>
                <a:prstClr val="white"/>
              </a:solidFill>
            </a:endParaRPr>
          </a:p>
        </p:txBody>
      </p:sp>
      <p:sp>
        <p:nvSpPr>
          <p:cNvPr id="29" name="Content Placeholder 2"/>
          <p:cNvSpPr txBox="1">
            <a:spLocks/>
          </p:cNvSpPr>
          <p:nvPr/>
        </p:nvSpPr>
        <p:spPr>
          <a:xfrm>
            <a:off x="457200" y="1196752"/>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zh-CN" sz="2000" b="1" dirty="0">
                <a:solidFill>
                  <a:srgbClr val="FF0000"/>
                </a:solidFill>
                <a:latin typeface="华文中宋" panose="02010600040101010101" pitchFamily="2" charset="-122"/>
                <a:ea typeface="华文中宋" panose="02010600040101010101" pitchFamily="2" charset="-122"/>
              </a:rPr>
              <a:t>操作系统</a:t>
            </a:r>
            <a:r>
              <a:rPr lang="zh-CN" altLang="en-US" sz="2000" b="1" dirty="0">
                <a:solidFill>
                  <a:srgbClr val="FF0000"/>
                </a:solidFill>
                <a:latin typeface="华文中宋" panose="02010600040101010101" pitchFamily="2" charset="-122"/>
                <a:ea typeface="华文中宋" panose="02010600040101010101" pitchFamily="2" charset="-122"/>
              </a:rPr>
              <a:t>在计算机系统中的位置</a:t>
            </a: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6" y="2276872"/>
            <a:ext cx="844867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标题 1"/>
          <p:cNvSpPr txBox="1">
            <a:spLocks/>
          </p:cNvSpPr>
          <p:nvPr/>
        </p:nvSpPr>
        <p:spPr>
          <a:xfrm>
            <a:off x="379486" y="5157192"/>
            <a:ext cx="8585003" cy="129614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50000"/>
              </a:lnSpc>
              <a:defRPr/>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操作系统</a:t>
            </a:r>
            <a:r>
              <a:rPr lang="en-US" altLang="zh-CN" sz="1800" b="1" dirty="0">
                <a:solidFill>
                  <a:schemeClr val="tx2">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2">
                    <a:lumMod val="50000"/>
                  </a:schemeClr>
                </a:solidFill>
                <a:latin typeface="华文中宋" panose="02010600040101010101" pitchFamily="2" charset="-122"/>
                <a:ea typeface="华文中宋" panose="02010600040101010101" pitchFamily="2" charset="-122"/>
              </a:rPr>
              <a:t>计算机硬件上的第一层软件，最基本的工作环境，其他软件的基础</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a:lnSpc>
                <a:spcPct val="150000"/>
              </a:lnSpc>
              <a:defRPr/>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但严格说，其下一般还有一个基本输入输出系统（</a:t>
            </a:r>
            <a:r>
              <a:rPr lang="en-US" altLang="zh-CN" sz="1800" b="1" dirty="0">
                <a:solidFill>
                  <a:schemeClr val="tx2">
                    <a:lumMod val="50000"/>
                  </a:schemeClr>
                </a:solidFill>
                <a:latin typeface="华文中宋" panose="02010600040101010101" pitchFamily="2" charset="-122"/>
                <a:ea typeface="华文中宋" panose="02010600040101010101" pitchFamily="2" charset="-122"/>
              </a:rPr>
              <a:t>BIOS</a:t>
            </a:r>
            <a:r>
              <a:rPr lang="zh-CN" altLang="en-US" sz="1800" b="1" dirty="0">
                <a:solidFill>
                  <a:schemeClr val="tx2">
                    <a:lumMod val="50000"/>
                  </a:schemeClr>
                </a:solidFill>
                <a:latin typeface="华文中宋" panose="02010600040101010101" pitchFamily="2" charset="-122"/>
                <a:ea typeface="华文中宋" panose="02010600040101010101" pitchFamily="2" charset="-122"/>
              </a:rPr>
              <a:t>）或监控程序</a:t>
            </a:r>
            <a:r>
              <a:rPr lang="en-US" altLang="zh-CN" sz="1800" b="1" dirty="0">
                <a:solidFill>
                  <a:schemeClr val="tx2">
                    <a:lumMod val="50000"/>
                  </a:schemeClr>
                </a:solidFill>
                <a:latin typeface="华文中宋" panose="02010600040101010101" pitchFamily="2" charset="-122"/>
                <a:ea typeface="华文中宋" panose="02010600040101010101" pitchFamily="2" charset="-122"/>
              </a:rPr>
              <a:t>Monitor……</a:t>
            </a:r>
            <a:endParaRPr lang="zh-CN" altLang="en-US" sz="1800" b="1" dirty="0">
              <a:solidFill>
                <a:schemeClr val="tx2">
                  <a:lumMod val="50000"/>
                </a:schemeClr>
              </a:solidFill>
              <a:latin typeface="华文中宋" panose="02010600040101010101" pitchFamily="2" charset="-122"/>
              <a:ea typeface="华文中宋" panose="02010600040101010101" pitchFamily="2" charset="-122"/>
            </a:endParaRPr>
          </a:p>
        </p:txBody>
      </p:sp>
      <p:pic>
        <p:nvPicPr>
          <p:cNvPr id="11" name="图片 3"/>
          <p:cNvPicPr>
            <a:picLocks noChangeAspect="1"/>
          </p:cNvPicPr>
          <p:nvPr/>
        </p:nvPicPr>
        <p:blipFill>
          <a:blip r:embed="rId3"/>
          <a:srcRect/>
          <a:stretch>
            <a:fillRect/>
          </a:stretch>
        </p:blipFill>
        <p:spPr bwMode="auto">
          <a:xfrm>
            <a:off x="4860032" y="1368081"/>
            <a:ext cx="1082307" cy="306388"/>
          </a:xfrm>
          <a:prstGeom prst="rect">
            <a:avLst/>
          </a:prstGeom>
          <a:noFill/>
          <a:ln w="9525">
            <a:noFill/>
            <a:miter lim="800000"/>
            <a:headEnd/>
            <a:tailEnd/>
          </a:ln>
        </p:spPr>
      </p:pic>
      <p:pic>
        <p:nvPicPr>
          <p:cNvPr id="12" name="图片 4"/>
          <p:cNvPicPr>
            <a:picLocks noChangeAspect="1"/>
          </p:cNvPicPr>
          <p:nvPr/>
        </p:nvPicPr>
        <p:blipFill>
          <a:blip r:embed="rId4"/>
          <a:srcRect/>
          <a:stretch>
            <a:fillRect/>
          </a:stretch>
        </p:blipFill>
        <p:spPr bwMode="auto">
          <a:xfrm>
            <a:off x="7312211" y="1076725"/>
            <a:ext cx="676760" cy="804103"/>
          </a:xfrm>
          <a:prstGeom prst="rect">
            <a:avLst/>
          </a:prstGeom>
          <a:noFill/>
          <a:ln w="9525">
            <a:noFill/>
            <a:miter lim="800000"/>
            <a:headEnd/>
            <a:tailEnd/>
          </a:ln>
        </p:spPr>
      </p:pic>
      <p:pic>
        <p:nvPicPr>
          <p:cNvPr id="13" name="图片 6"/>
          <p:cNvPicPr>
            <a:picLocks noChangeAspect="1"/>
          </p:cNvPicPr>
          <p:nvPr/>
        </p:nvPicPr>
        <p:blipFill>
          <a:blip r:embed="rId5"/>
          <a:srcRect/>
          <a:stretch>
            <a:fillRect/>
          </a:stretch>
        </p:blipFill>
        <p:spPr bwMode="auto">
          <a:xfrm>
            <a:off x="6372199" y="1196752"/>
            <a:ext cx="536361" cy="750128"/>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5FA39D9F-AE94-4EF2-B0B4-18029074B070}"/>
              </a:ext>
            </a:extLst>
          </p:cNvPr>
          <p:cNvSpPr>
            <a:spLocks noGrp="1"/>
          </p:cNvSpPr>
          <p:nvPr>
            <p:ph type="sldNum" sz="quarter" idx="12"/>
          </p:nvPr>
        </p:nvSpPr>
        <p:spPr/>
        <p:txBody>
          <a:bodyPr/>
          <a:lstStyle/>
          <a:p>
            <a:fld id="{B10D5614-B734-4280-8F57-1D4947433C97}" type="slidenum">
              <a:rPr lang="en-US" smtClean="0"/>
              <a:t>9</a:t>
            </a:fld>
            <a:endParaRPr lang="en-US" dirty="0"/>
          </a:p>
        </p:txBody>
      </p:sp>
    </p:spTree>
    <p:extLst>
      <p:ext uri="{BB962C8B-B14F-4D97-AF65-F5344CB8AC3E}">
        <p14:creationId xmlns:p14="http://schemas.microsoft.com/office/powerpoint/2010/main" val="276715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chemeClr val="tx2">
              <a:lumMod val="50000"/>
            </a:schemeClr>
          </a:solidFill>
        </a:ln>
      </a:spPr>
      <a:bodyPr rtlCol="0" anchor="ctr"/>
      <a:lstStyle>
        <a:defPPr algn="ctr">
          <a:defRPr sz="1600" dirty="0" smtClean="0">
            <a:solidFill>
              <a:srgbClr val="FF0000"/>
            </a:solidFill>
            <a:latin typeface="Arial Black" panose="020B0A040201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FFFF99"/>
        </a:solidFill>
        <a:ln>
          <a:solidFill>
            <a:schemeClr val="accent6">
              <a:lumMod val="75000"/>
            </a:schemeClr>
          </a:solidFill>
          <a:miter lim="800000"/>
          <a:headEnd/>
          <a:tailEnd/>
        </a:ln>
      </a:spPr>
      <a:bodyPr vert="horz" lIns="91440" tIns="45720" rIns="91440" bIns="45720" rtlCol="0">
        <a:noAutofit/>
      </a:bodyPr>
      <a:lstStyle>
        <a:defPPr marL="0" algn="just">
          <a:lnSpc>
            <a:spcPct val="150000"/>
          </a:lnSpc>
          <a:spcBef>
            <a:spcPts val="0"/>
          </a:spcBef>
          <a:buFont typeface="Wingdings" pitchFamily="2" charset="2"/>
          <a:buNone/>
          <a:defRPr sz="1600" b="1" dirty="0">
            <a:solidFill>
              <a:srgbClr val="0000CC"/>
            </a:solidFill>
            <a:latin typeface="Arial Black" panose="020B0A04020102020204" pitchFamily="34" charset="0"/>
            <a:ea typeface="华文中宋" panose="02010600040101010101" pitchFamily="2" charset="-122"/>
          </a:defRPr>
        </a:defPPr>
      </a:lstStyle>
    </a:txDef>
  </a:objectDefaults>
  <a:extraClrSchemeLst/>
</a:theme>
</file>

<file path=ppt/theme/theme3.xml><?xml version="1.0" encoding="utf-8"?>
<a:theme xmlns:a="http://schemas.openxmlformats.org/drawingml/2006/main" name="2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6290</TotalTime>
  <Words>4199</Words>
  <Application>Microsoft Office PowerPoint</Application>
  <PresentationFormat>全屏显示(4:3)</PresentationFormat>
  <Paragraphs>779</Paragraphs>
  <Slides>61</Slides>
  <Notes>1</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61</vt:i4>
      </vt:variant>
    </vt:vector>
  </HeadingPairs>
  <TitlesOfParts>
    <vt:vector size="76" baseType="lpstr">
      <vt:lpstr>Helvetica Neue</vt:lpstr>
      <vt:lpstr>华文仿宋</vt:lpstr>
      <vt:lpstr>华文新魏</vt:lpstr>
      <vt:lpstr>华文中宋</vt:lpstr>
      <vt:lpstr>宋体</vt:lpstr>
      <vt:lpstr>Microsoft YaHei</vt:lpstr>
      <vt:lpstr>Arial</vt:lpstr>
      <vt:lpstr>Arial Black</vt:lpstr>
      <vt:lpstr>Calibri</vt:lpstr>
      <vt:lpstr>Source Sans Pro Light</vt:lpstr>
      <vt:lpstr>Times New Roman</vt:lpstr>
      <vt:lpstr>Wingdings</vt:lpstr>
      <vt:lpstr>Office Theme</vt:lpstr>
      <vt:lpstr>1_Office Theme</vt:lpstr>
      <vt:lpstr>2_Office Theme</vt:lpstr>
      <vt:lpstr>代红兵</vt:lpstr>
      <vt:lpstr>We are currently not planning on conquering the world. – Sergey Brin</vt:lpstr>
      <vt:lpstr>We are currently not planning on conquering the world. – Sergey Brin</vt:lpstr>
      <vt:lpstr>We are currently not planning on conquering the world. – Sergey Brin</vt:lpstr>
      <vt:lpstr>第一章 绪论</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多级计算机*</vt:lpstr>
      <vt:lpstr>We are currently not planning on conquering the world. – Sergey Brin</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coming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dai hongbing</cp:lastModifiedBy>
  <cp:revision>402</cp:revision>
  <dcterms:created xsi:type="dcterms:W3CDTF">2014-02-03T20:55:49Z</dcterms:created>
  <dcterms:modified xsi:type="dcterms:W3CDTF">2021-11-13T23:46:43Z</dcterms:modified>
</cp:coreProperties>
</file>